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  <p:sldMasterId id="2147483743" r:id="rId2"/>
    <p:sldMasterId id="2147483755" r:id="rId3"/>
    <p:sldMasterId id="2147483767" r:id="rId4"/>
    <p:sldMasterId id="2147483779" r:id="rId5"/>
    <p:sldMasterId id="2147483791" r:id="rId6"/>
    <p:sldMasterId id="2147483803" r:id="rId7"/>
    <p:sldMasterId id="2147483815" r:id="rId8"/>
    <p:sldMasterId id="2147483827" r:id="rId9"/>
  </p:sldMasterIdLst>
  <p:sldIdLst>
    <p:sldId id="318" r:id="rId10"/>
    <p:sldId id="264" r:id="rId11"/>
    <p:sldId id="261" r:id="rId12"/>
    <p:sldId id="260" r:id="rId13"/>
    <p:sldId id="263" r:id="rId14"/>
    <p:sldId id="262" r:id="rId15"/>
    <p:sldId id="257" r:id="rId16"/>
    <p:sldId id="258" r:id="rId17"/>
    <p:sldId id="259" r:id="rId18"/>
    <p:sldId id="265" r:id="rId19"/>
    <p:sldId id="273" r:id="rId20"/>
    <p:sldId id="304" r:id="rId21"/>
    <p:sldId id="275" r:id="rId22"/>
    <p:sldId id="277" r:id="rId23"/>
    <p:sldId id="278" r:id="rId24"/>
    <p:sldId id="276" r:id="rId25"/>
    <p:sldId id="321" r:id="rId26"/>
    <p:sldId id="266" r:id="rId27"/>
    <p:sldId id="319" r:id="rId28"/>
    <p:sldId id="308" r:id="rId29"/>
    <p:sldId id="310" r:id="rId30"/>
    <p:sldId id="312" r:id="rId31"/>
    <p:sldId id="311" r:id="rId32"/>
    <p:sldId id="313" r:id="rId33"/>
    <p:sldId id="314" r:id="rId34"/>
    <p:sldId id="315" r:id="rId35"/>
    <p:sldId id="316" r:id="rId36"/>
    <p:sldId id="280" r:id="rId37"/>
    <p:sldId id="279" r:id="rId38"/>
    <p:sldId id="295" r:id="rId39"/>
    <p:sldId id="296" r:id="rId40"/>
    <p:sldId id="294" r:id="rId41"/>
    <p:sldId id="285" r:id="rId42"/>
    <p:sldId id="281" r:id="rId43"/>
    <p:sldId id="289" r:id="rId44"/>
    <p:sldId id="288" r:id="rId45"/>
    <p:sldId id="293" r:id="rId46"/>
    <p:sldId id="292" r:id="rId47"/>
    <p:sldId id="307" r:id="rId48"/>
    <p:sldId id="306" r:id="rId49"/>
    <p:sldId id="305" r:id="rId50"/>
    <p:sldId id="297" r:id="rId5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FFFF00"/>
    <a:srgbClr val="0000FF"/>
    <a:srgbClr val="FF3300"/>
    <a:srgbClr val="009900"/>
    <a:srgbClr val="666699"/>
    <a:srgbClr val="33CC33"/>
    <a:srgbClr val="FE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3"/>
    <p:restoredTop sz="94585"/>
  </p:normalViewPr>
  <p:slideViewPr>
    <p:cSldViewPr snapToGrid="0" snapToObjects="1">
      <p:cViewPr>
        <p:scale>
          <a:sx n="67" d="100"/>
          <a:sy n="67" d="100"/>
        </p:scale>
        <p:origin x="-83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261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06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60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86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07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18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9366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339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40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19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1684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0236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17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84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1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46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81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45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3254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6190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88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4115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216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80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04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60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64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93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95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1161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3521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1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705830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52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1029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20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13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88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14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25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12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0675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7306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31487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7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4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770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00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05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48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14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0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4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2208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4530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7456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45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137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798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17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0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97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55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053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79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96601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0659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8333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99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363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4563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713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5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096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946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1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023999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25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404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2748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555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65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0842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602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879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09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6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6665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013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69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4441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1243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714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676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5271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219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822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/>
              <a:t>20/04/2017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210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8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3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4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4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6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2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E82E-10FF-4D4F-88A5-8EAC5AAB3E89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20/04/2017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4690-B8B6-CD43-BE87-DD8631335A2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0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14513" y="3480233"/>
            <a:ext cx="10001249" cy="937497"/>
          </a:xfrm>
        </p:spPr>
        <p:txBody>
          <a:bodyPr>
            <a:noAutofit/>
          </a:bodyPr>
          <a:lstStyle/>
          <a:p>
            <a:pPr algn="r"/>
            <a:r>
              <a:rPr lang="es-ES_tradnl" sz="4800" b="1" i="1" dirty="0" smtClean="0">
                <a:solidFill>
                  <a:srgbClr val="0000FF"/>
                </a:solidFill>
                <a:latin typeface="Arial Narrow" pitchFamily="34" charset="0"/>
              </a:rPr>
              <a:t>CULTURA, ECONOMÍA Y VIDA BARRIAL</a:t>
            </a:r>
            <a:endParaRPr lang="es-ES_tradnl" sz="4800" b="1" i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65172" y="4727880"/>
            <a:ext cx="4622003" cy="543797"/>
          </a:xfrm>
        </p:spPr>
        <p:txBody>
          <a:bodyPr>
            <a:normAutofit/>
          </a:bodyPr>
          <a:lstStyle/>
          <a:p>
            <a:pPr algn="r"/>
            <a:r>
              <a:rPr lang="es-ES_tradnl" b="1" i="1" dirty="0" smtClean="0">
                <a:solidFill>
                  <a:srgbClr val="0000FF"/>
                </a:solidFill>
                <a:latin typeface="Arial Narrow" pitchFamily="34" charset="0"/>
                <a:ea typeface="+mj-ea"/>
                <a:cs typeface="+mj-cs"/>
              </a:rPr>
              <a:t>Carlos Calderón </a:t>
            </a:r>
            <a:r>
              <a:rPr lang="es-ES_tradnl" b="1" i="1" dirty="0" err="1" smtClean="0">
                <a:solidFill>
                  <a:srgbClr val="0000FF"/>
                </a:solidFill>
                <a:latin typeface="Arial Narrow" pitchFamily="34" charset="0"/>
                <a:ea typeface="+mj-ea"/>
                <a:cs typeface="+mj-cs"/>
              </a:rPr>
              <a:t>Azócar</a:t>
            </a:r>
            <a:r>
              <a:rPr lang="es-ES_tradnl" b="1" i="1" dirty="0" smtClean="0">
                <a:solidFill>
                  <a:srgbClr val="0000FF"/>
                </a:solidFill>
                <a:latin typeface="Arial Narrow" pitchFamily="34" charset="0"/>
                <a:ea typeface="+mj-ea"/>
                <a:cs typeface="+mj-cs"/>
              </a:rPr>
              <a:t>, abril 2017</a:t>
            </a:r>
            <a:endParaRPr lang="es-ES_tradnl" b="1" i="1" dirty="0">
              <a:solidFill>
                <a:srgbClr val="0000FF"/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12" y="171451"/>
            <a:ext cx="4876799" cy="2743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72" y="4995077"/>
            <a:ext cx="3593303" cy="19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0368910">
            <a:off x="2456777" y="2607794"/>
            <a:ext cx="6499359" cy="937497"/>
          </a:xfrm>
        </p:spPr>
        <p:txBody>
          <a:bodyPr>
            <a:normAutofit fontScale="90000"/>
          </a:bodyPr>
          <a:lstStyle/>
          <a:p>
            <a:r>
              <a:rPr lang="es-ES_tradnl" sz="4400" b="1" i="1" dirty="0" smtClean="0">
                <a:solidFill>
                  <a:srgbClr val="0000FF"/>
                </a:solidFill>
                <a:latin typeface="Arial Narrow" pitchFamily="34" charset="0"/>
              </a:rPr>
              <a:t>CARACTERÍSTICAS COMUNES</a:t>
            </a:r>
            <a:endParaRPr lang="es-ES_tradnl" sz="4400" b="1" i="1" dirty="0">
              <a:solidFill>
                <a:srgbClr val="00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8638" y="324784"/>
            <a:ext cx="10329862" cy="835494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s-CL" sz="4000" b="1" i="1" dirty="0" smtClean="0">
                <a:solidFill>
                  <a:srgbClr val="FF0000"/>
                </a:solidFill>
                <a:latin typeface="Arial Narrow" pitchFamily="34" charset="0"/>
              </a:rPr>
              <a:t>  Sistemas </a:t>
            </a:r>
            <a:r>
              <a:rPr lang="es-CL" sz="4000" b="1" i="1" dirty="0">
                <a:solidFill>
                  <a:srgbClr val="FF3300"/>
                </a:solidFill>
                <a:latin typeface="Arial Narrow" pitchFamily="34" charset="0"/>
              </a:rPr>
              <a:t>complejos </a:t>
            </a:r>
            <a:r>
              <a:rPr lang="es-CL" sz="4000" b="1" i="1" dirty="0" smtClean="0">
                <a:solidFill>
                  <a:srgbClr val="FF3300"/>
                </a:solidFill>
                <a:latin typeface="Arial Narrow" pitchFamily="34" charset="0"/>
              </a:rPr>
              <a:t>distintivos</a:t>
            </a:r>
            <a:endParaRPr lang="es-ES_tradnl" sz="4000" i="1" dirty="0">
              <a:solidFill>
                <a:srgbClr val="FF3300"/>
              </a:solidFill>
              <a:latin typeface="Arial Narrow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57300" y="1628506"/>
            <a:ext cx="7886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i="1" dirty="0">
                <a:solidFill>
                  <a:srgbClr val="0000FF"/>
                </a:solidFill>
                <a:latin typeface="Arial Narrow" pitchFamily="34" charset="0"/>
                <a:ea typeface="+mj-ea"/>
                <a:cs typeface="+mj-cs"/>
              </a:rPr>
              <a:t>En que se combina</a:t>
            </a:r>
            <a:r>
              <a:rPr lang="es-CL" sz="3200" i="1" dirty="0" smtClean="0">
                <a:solidFill>
                  <a:srgbClr val="0000FF"/>
                </a:solidFill>
                <a:latin typeface="Arial Narrow" pitchFamily="34" charset="0"/>
                <a:ea typeface="+mj-ea"/>
                <a:cs typeface="+mj-cs"/>
              </a:rPr>
              <a:t>:</a:t>
            </a:r>
            <a:endParaRPr lang="es-CL" sz="3200" dirty="0"/>
          </a:p>
        </p:txBody>
      </p:sp>
      <p:sp>
        <p:nvSpPr>
          <p:cNvPr id="4" name="3 Rectángulo"/>
          <p:cNvSpPr/>
          <p:nvPr/>
        </p:nvSpPr>
        <p:spPr>
          <a:xfrm>
            <a:off x="1785938" y="2357169"/>
            <a:ext cx="99012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§"/>
            </a:pP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Vida, trabajo, economía, cultura y, en algunos casos,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patrimonio (y pasivos).</a:t>
            </a:r>
          </a:p>
          <a:p>
            <a:pPr marL="457200" lvl="0" indent="-457200">
              <a:buFont typeface="Wingdings" pitchFamily="2" charset="2"/>
              <a:buChar char="§"/>
            </a:pPr>
            <a:endParaRPr lang="es-CL" sz="27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Unidades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económicas, laborales, sociales y culturales; inter-relacionadas en redes de cooperación y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competencia.</a:t>
            </a:r>
          </a:p>
          <a:p>
            <a:pPr marL="457200" lvl="0" indent="-457200">
              <a:buFont typeface="Wingdings" pitchFamily="2" charset="2"/>
              <a:buChar char="§"/>
            </a:pPr>
            <a:endParaRPr lang="es-CL" sz="27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s-CL" sz="2700" b="1" i="1" dirty="0" err="1" smtClean="0">
                <a:solidFill>
                  <a:srgbClr val="6600FF"/>
                </a:solidFill>
                <a:latin typeface="Arial Narrow" pitchFamily="34" charset="0"/>
              </a:rPr>
              <a:t>Trabajadorxs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700" b="1" i="1" dirty="0" err="1">
                <a:solidFill>
                  <a:srgbClr val="6600FF"/>
                </a:solidFill>
                <a:latin typeface="Arial Narrow" pitchFamily="34" charset="0"/>
              </a:rPr>
              <a:t>empresarixs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700" b="1" i="1" dirty="0" err="1">
                <a:solidFill>
                  <a:srgbClr val="6600FF"/>
                </a:solidFill>
                <a:latin typeface="Arial Narrow" pitchFamily="34" charset="0"/>
              </a:rPr>
              <a:t>artesanxs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artistas, </a:t>
            </a:r>
            <a:r>
              <a:rPr lang="es-CL" sz="2700" b="1" i="1" dirty="0" err="1" smtClean="0">
                <a:solidFill>
                  <a:srgbClr val="6600FF"/>
                </a:solidFill>
                <a:latin typeface="Arial Narrow" pitchFamily="34" charset="0"/>
              </a:rPr>
              <a:t>emprendedorxs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700" b="1" i="1" dirty="0" err="1">
                <a:solidFill>
                  <a:srgbClr val="6600FF"/>
                </a:solidFill>
                <a:latin typeface="Arial Narrow" pitchFamily="34" charset="0"/>
              </a:rPr>
              <a:t>innovadorxs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700" b="1" i="1" dirty="0" err="1">
                <a:solidFill>
                  <a:srgbClr val="6600FF"/>
                </a:solidFill>
                <a:latin typeface="Arial Narrow" pitchFamily="34" charset="0"/>
              </a:rPr>
              <a:t>estudiosxs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700" b="1" i="1" dirty="0" err="1">
                <a:solidFill>
                  <a:srgbClr val="6600FF"/>
                </a:solidFill>
                <a:latin typeface="Arial Narrow" pitchFamily="34" charset="0"/>
              </a:rPr>
              <a:t>creadorxs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700" b="1" i="1" dirty="0" err="1" smtClean="0">
                <a:solidFill>
                  <a:srgbClr val="6600FF"/>
                </a:solidFill>
                <a:latin typeface="Arial Narrow" pitchFamily="34" charset="0"/>
              </a:rPr>
              <a:t>cultorxs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... </a:t>
            </a:r>
            <a:endParaRPr lang="es-CL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385888" y="628381"/>
            <a:ext cx="7758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Que </a:t>
            </a:r>
            <a:r>
              <a:rPr lang="es-CL" sz="3200" b="1" i="1" dirty="0">
                <a:solidFill>
                  <a:srgbClr val="0000FF"/>
                </a:solidFill>
                <a:latin typeface="Arial Narrow" pitchFamily="34" charset="0"/>
              </a:rPr>
              <a:t>han llegado </a:t>
            </a: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a</a:t>
            </a:r>
            <a:r>
              <a:rPr lang="es-CL" sz="3200" i="1" dirty="0" smtClean="0">
                <a:solidFill>
                  <a:srgbClr val="0000FF"/>
                </a:solidFill>
                <a:latin typeface="Arial Narrow" pitchFamily="34" charset="0"/>
              </a:rPr>
              <a:t>:</a:t>
            </a:r>
            <a:endParaRPr lang="es-CL" sz="3200" dirty="0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928812" y="1357044"/>
            <a:ext cx="9786937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Generar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una cierta “canasta” de bienes y servicios “típicos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”</a:t>
            </a:r>
            <a:r>
              <a:rPr lang="es-CL" sz="2700" i="1" dirty="0" smtClean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materiales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o simbólicos, que los diferencia de otros barrios o territorios</a:t>
            </a:r>
            <a:r>
              <a:rPr lang="es-CL" sz="2700" i="1" dirty="0">
                <a:solidFill>
                  <a:srgbClr val="6600FF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es-CL" sz="2400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Con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lo que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logran “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distinguirse” y hacerse “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competitivos»</a:t>
            </a:r>
            <a:r>
              <a:rPr lang="es-CL" sz="2700" i="1" dirty="0" smtClean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por la combinatoria singular que logran entre identidad, calidad, precio y forma o “cultura” de producción, intercambio, venta, uso y/o consumo.</a:t>
            </a:r>
          </a:p>
          <a:p>
            <a:pPr marL="457200" indent="-457200">
              <a:buFont typeface="Wingdings" pitchFamily="2" charset="2"/>
              <a:buChar char="§"/>
            </a:pPr>
            <a:endParaRPr lang="es-CL" sz="2400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Y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que van desarrollando o generando un patrimonio colectivo que los hace progresivamente atractivos</a:t>
            </a:r>
            <a:r>
              <a:rPr lang="es-CL" sz="2700" i="1" dirty="0">
                <a:solidFill>
                  <a:srgbClr val="6600FF"/>
                </a:solidFill>
                <a:latin typeface="Arial Narrow" pitchFamily="34" charset="0"/>
              </a:rPr>
              <a:t>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(para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vivir, trabajar, visitar, ir a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comprar, compartir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y/o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invertir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, o simplemente para vincularse o echar raíces, o para cultivar el “orgullo” de “ser de ahí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”),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aunque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también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pueden generar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algunos “pasivos”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culturales. </a:t>
            </a:r>
            <a:endParaRPr lang="es-CL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7224" y="478537"/>
            <a:ext cx="10201275" cy="835494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s-CL" sz="4000" b="1" i="1" dirty="0" smtClean="0">
                <a:solidFill>
                  <a:srgbClr val="FF0000"/>
                </a:solidFill>
                <a:latin typeface="Arial Narrow" pitchFamily="34" charset="0"/>
              </a:rPr>
              <a:t>  Lo que consiguen: </a:t>
            </a:r>
            <a:endParaRPr lang="es-ES_tradnl" sz="4000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328738" y="1735900"/>
            <a:ext cx="9944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Aprovechando </a:t>
            </a:r>
            <a:r>
              <a:rPr lang="es-CL" sz="3200" b="1" i="1" dirty="0">
                <a:solidFill>
                  <a:srgbClr val="0000FF"/>
                </a:solidFill>
                <a:latin typeface="Arial Narrow" pitchFamily="34" charset="0"/>
              </a:rPr>
              <a:t>en su favor, bienes comunes existentes o disponibles en el barrio o territorio, tales </a:t>
            </a: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como</a:t>
            </a:r>
            <a:r>
              <a:rPr lang="es-CL" sz="3200" i="1" dirty="0" smtClean="0">
                <a:solidFill>
                  <a:srgbClr val="0000FF"/>
                </a:solidFill>
                <a:latin typeface="Arial Narrow" pitchFamily="34" charset="0"/>
              </a:rPr>
              <a:t>:</a:t>
            </a:r>
            <a:endParaRPr lang="es-CL" sz="3200" dirty="0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28800" y="3118515"/>
            <a:ext cx="10129838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El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conjunto de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recursos, capacidades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o producciones distintivas, que permiten disponer u ofrecer lo que otros no tienen o no pueden.</a:t>
            </a:r>
          </a:p>
          <a:p>
            <a:pPr marL="457200" indent="-457200">
              <a:buFont typeface="Wingdings" pitchFamily="2" charset="2"/>
              <a:buChar char="§"/>
            </a:pPr>
            <a:endParaRPr lang="es-CL" sz="24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Las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de aglomeración: diversidad, cantidad y calidad razonablemente estable o regular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(lo que no tienen </a:t>
            </a:r>
            <a:r>
              <a:rPr lang="es-CL" sz="2400" i="1" dirty="0" err="1">
                <a:solidFill>
                  <a:srgbClr val="6600FF"/>
                </a:solidFill>
                <a:latin typeface="Arial Narrow" pitchFamily="34" charset="0"/>
              </a:rPr>
              <a:t>unxs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, lo pueden tener y o hacer disponible </a:t>
            </a:r>
            <a:r>
              <a:rPr lang="es-CL" sz="2400" i="1" dirty="0" err="1">
                <a:solidFill>
                  <a:srgbClr val="6600FF"/>
                </a:solidFill>
                <a:latin typeface="Arial Narrow" pitchFamily="34" charset="0"/>
              </a:rPr>
              <a:t>otrxs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).</a:t>
            </a:r>
          </a:p>
          <a:p>
            <a:pPr marL="457200" indent="-457200">
              <a:buFont typeface="Wingdings" pitchFamily="2" charset="2"/>
              <a:buChar char="§"/>
            </a:pPr>
            <a:endParaRPr lang="es-CL" sz="2400" i="1" dirty="0" smtClean="0">
              <a:solidFill>
                <a:srgbClr val="66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5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43050" y="614095"/>
            <a:ext cx="10215563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§"/>
            </a:pP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Las de proximidad o vecindad</a:t>
            </a:r>
            <a:r>
              <a:rPr lang="es-CL" sz="2700" i="1" dirty="0">
                <a:solidFill>
                  <a:srgbClr val="6600FF"/>
                </a:solidFill>
                <a:latin typeface="Arial Narrow" pitchFamily="34" charset="0"/>
              </a:rPr>
              <a:t>: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complementariedad, facilidades para generar o desarrollar redes o cadenas de valor, difusión de innovaciones o mejoras...</a:t>
            </a:r>
          </a:p>
          <a:p>
            <a:pPr marL="457200" indent="-457200">
              <a:buFont typeface="Wingdings" pitchFamily="2" charset="2"/>
              <a:buChar char="§"/>
            </a:pPr>
            <a:endParaRPr lang="es-CL" sz="24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CL" sz="2700" i="1" dirty="0" smtClean="0">
                <a:solidFill>
                  <a:srgbClr val="6600FF"/>
                </a:solidFill>
                <a:latin typeface="Arial Narrow" pitchFamily="34" charset="0"/>
              </a:rPr>
              <a:t>… y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bienes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, capacidades o economías locales</a:t>
            </a:r>
            <a:r>
              <a:rPr lang="es-CL" sz="2700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generadas por el conjunto de unidades económicas y culturales, que no son apropiables por ninguna de ellas en particular (con exclusión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del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resto), pero si aprovechables (“</a:t>
            </a:r>
            <a:r>
              <a:rPr lang="es-CL" sz="2400" i="1" dirty="0" err="1">
                <a:solidFill>
                  <a:srgbClr val="6600FF"/>
                </a:solidFill>
                <a:latin typeface="Arial Narrow" pitchFamily="34" charset="0"/>
              </a:rPr>
              <a:t>internalizables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”) por todas ellas. </a:t>
            </a:r>
            <a:endParaRPr lang="es-CL" sz="24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endParaRPr lang="es-CL" sz="2700" i="1" dirty="0">
              <a:solidFill>
                <a:srgbClr val="0000FF"/>
              </a:solidFill>
              <a:latin typeface="Arial Narrow" pitchFamily="34" charset="0"/>
            </a:endParaRPr>
          </a:p>
          <a:p>
            <a:pPr lvl="2"/>
            <a:r>
              <a:rPr lang="es-CL" sz="2400" b="1" i="1" dirty="0" smtClean="0">
                <a:solidFill>
                  <a:srgbClr val="6600FF"/>
                </a:solidFill>
                <a:latin typeface="Arial Narrow" pitchFamily="34" charset="0"/>
              </a:rPr>
              <a:t>Ejemplos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: </a:t>
            </a:r>
          </a:p>
          <a:p>
            <a:pPr lvl="2"/>
            <a:endParaRPr lang="es-CL" sz="10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1371600" lvl="2" indent="-457200">
              <a:buFontTx/>
              <a:buChar char="-"/>
            </a:pP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Prestigio </a:t>
            </a:r>
            <a:r>
              <a:rPr lang="es-CL" sz="2200" i="1" dirty="0">
                <a:solidFill>
                  <a:srgbClr val="6600FF"/>
                </a:solidFill>
                <a:latin typeface="Arial Narrow" pitchFamily="34" charset="0"/>
              </a:rPr>
              <a:t>externo de lo </a:t>
            </a: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local.</a:t>
            </a:r>
          </a:p>
          <a:p>
            <a:pPr marL="1371600" lvl="2" indent="-457200">
              <a:buFontTx/>
              <a:buChar char="-"/>
            </a:pPr>
            <a:r>
              <a:rPr lang="es-CL" sz="2200" i="1" dirty="0">
                <a:solidFill>
                  <a:srgbClr val="6600FF"/>
                </a:solidFill>
                <a:latin typeface="Arial Narrow" pitchFamily="34" charset="0"/>
              </a:rPr>
              <a:t>I</a:t>
            </a: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magen </a:t>
            </a:r>
            <a:r>
              <a:rPr lang="es-CL" sz="2200" i="1" dirty="0" err="1">
                <a:solidFill>
                  <a:srgbClr val="6600FF"/>
                </a:solidFill>
                <a:latin typeface="Arial Narrow" pitchFamily="34" charset="0"/>
              </a:rPr>
              <a:t>identitaria</a:t>
            </a:r>
            <a:r>
              <a:rPr lang="es-CL" sz="2200" i="1" dirty="0">
                <a:solidFill>
                  <a:srgbClr val="6600FF"/>
                </a:solidFill>
                <a:latin typeface="Arial Narrow" pitchFamily="34" charset="0"/>
              </a:rPr>
              <a:t> del </a:t>
            </a: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territorio.</a:t>
            </a:r>
          </a:p>
          <a:p>
            <a:pPr marL="1371600" lvl="2" indent="-457200">
              <a:buFontTx/>
              <a:buChar char="-"/>
            </a:pP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Provisión de insumos y servicios complementarios a la actividad principal.</a:t>
            </a:r>
          </a:p>
          <a:p>
            <a:pPr marL="1371600" lvl="2" indent="-457200">
              <a:buFontTx/>
              <a:buChar char="-"/>
            </a:pP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Visibilidad colectiva, ante los mercados de productos, y ante las autoridades</a:t>
            </a:r>
          </a:p>
          <a:p>
            <a:pPr marL="1371600" lvl="2" indent="-457200">
              <a:buFontTx/>
              <a:buChar char="-"/>
            </a:pP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Calidad </a:t>
            </a:r>
            <a:r>
              <a:rPr lang="es-CL" sz="2200" i="1" dirty="0">
                <a:solidFill>
                  <a:srgbClr val="6600FF"/>
                </a:solidFill>
                <a:latin typeface="Arial Narrow" pitchFamily="34" charset="0"/>
              </a:rPr>
              <a:t>de atención al cliente o </a:t>
            </a: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de acogida </a:t>
            </a:r>
            <a:r>
              <a:rPr lang="es-CL" sz="2200" i="1" dirty="0">
                <a:solidFill>
                  <a:srgbClr val="6600FF"/>
                </a:solidFill>
                <a:latin typeface="Arial Narrow" pitchFamily="34" charset="0"/>
              </a:rPr>
              <a:t>al visitante, </a:t>
            </a: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etc.</a:t>
            </a:r>
          </a:p>
          <a:p>
            <a:pPr marL="1371600" lvl="2" indent="-457200">
              <a:buFontTx/>
              <a:buChar char="-"/>
            </a:pP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Entorno de cuidado y desarrollo de cultura y patrimonio.</a:t>
            </a:r>
            <a:r>
              <a:rPr lang="es-CL" sz="2200" i="1" dirty="0" smtClean="0">
                <a:solidFill>
                  <a:srgbClr val="6600FF"/>
                </a:solidFill>
                <a:latin typeface="Arial Narrow" pitchFamily="34" charset="0"/>
              </a:rPr>
              <a:t>.</a:t>
            </a:r>
            <a:endParaRPr lang="es-CL" sz="2200" i="1" dirty="0" smtClean="0">
              <a:solidFill>
                <a:srgbClr val="66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42925" y="421449"/>
            <a:ext cx="8601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100" b="1" i="1" dirty="0" smtClean="0">
                <a:solidFill>
                  <a:srgbClr val="0000FF"/>
                </a:solidFill>
                <a:latin typeface="Arial Narrow" pitchFamily="34" charset="0"/>
              </a:rPr>
              <a:t>Básicamente a través de</a:t>
            </a:r>
            <a:r>
              <a:rPr lang="es-CL" sz="3100" i="1" dirty="0" smtClean="0">
                <a:solidFill>
                  <a:srgbClr val="0000FF"/>
                </a:solidFill>
                <a:latin typeface="Arial Narrow" pitchFamily="34" charset="0"/>
              </a:rPr>
              <a:t>:</a:t>
            </a:r>
            <a:endParaRPr lang="es-CL" sz="3100" dirty="0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1563" y="1168747"/>
            <a:ext cx="1080135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El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mejoramiento continuo de la calidad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de los bienes y servicios que cada quien genera, tanto utilitarios como simbólicos, en especial de aquellos </a:t>
            </a:r>
            <a:r>
              <a:rPr lang="es-CL" sz="2400" b="1" i="1" dirty="0">
                <a:solidFill>
                  <a:srgbClr val="6600FF"/>
                </a:solidFill>
                <a:latin typeface="Arial Narrow" pitchFamily="34" charset="0"/>
              </a:rPr>
              <a:t>que </a:t>
            </a: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conllevan la agregación de valor de identidad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local.</a:t>
            </a:r>
          </a:p>
          <a:p>
            <a:pPr marL="457200" indent="-457200">
              <a:buFont typeface="Wingdings" pitchFamily="2" charset="2"/>
              <a:buChar char="§"/>
            </a:pPr>
            <a:endParaRPr lang="es-CL" sz="24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El desarrollo de relaciones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de “</a:t>
            </a:r>
            <a:r>
              <a:rPr lang="es-CL" sz="2700" b="1" i="1" dirty="0" err="1">
                <a:solidFill>
                  <a:srgbClr val="0000FF"/>
                </a:solidFill>
                <a:latin typeface="Arial Narrow" pitchFamily="34" charset="0"/>
              </a:rPr>
              <a:t>coopetencia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”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(cooperación y competencia,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cooperando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para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ser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más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competentes haciéndose así más competitivo el barrio en su conjunto), entre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los distintos actores y tipo de actores (económicos, sociales, culturales) del barrio o territorio.</a:t>
            </a:r>
          </a:p>
          <a:p>
            <a:pPr marL="457200" indent="-457200">
              <a:buFont typeface="Wingdings" pitchFamily="2" charset="2"/>
              <a:buChar char="§"/>
            </a:pPr>
            <a:endParaRPr lang="es-CL" sz="24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CL" sz="2700" b="1" i="1" dirty="0" smtClean="0">
                <a:solidFill>
                  <a:srgbClr val="6600FF"/>
                </a:solidFill>
                <a:latin typeface="Arial Narrow" pitchFamily="34" charset="0"/>
              </a:rPr>
              <a:t>El desarrollo de innovaciones </a:t>
            </a:r>
            <a:r>
              <a:rPr lang="es-CL" sz="2700" b="1" i="1" dirty="0">
                <a:solidFill>
                  <a:srgbClr val="6600FF"/>
                </a:solidFill>
                <a:latin typeface="Arial Narrow" pitchFamily="34" charset="0"/>
              </a:rPr>
              <a:t>a partir de la puesta en valor presente de la propia historia o tradición,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cultivando lo nuevo a partir de raíces propias (“</a:t>
            </a:r>
            <a:r>
              <a:rPr lang="es-CL" sz="2400" i="1" dirty="0">
                <a:solidFill>
                  <a:srgbClr val="0000FF"/>
                </a:solidFill>
                <a:latin typeface="Arial Narrow" pitchFamily="34" charset="0"/>
              </a:rPr>
              <a:t>trayendo lo antiguo a lo nuevo, sin que se pierda el ‘alma’ de ninguno de los dos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”).</a:t>
            </a:r>
            <a:endParaRPr lang="es-CL" sz="2400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CL" sz="2000" i="1" dirty="0" smtClean="0">
              <a:solidFill>
                <a:srgbClr val="66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8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71563" y="948690"/>
            <a:ext cx="1057275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s-CL" sz="20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s-CL" sz="2600" b="1" i="1" dirty="0">
                <a:solidFill>
                  <a:srgbClr val="6600FF"/>
                </a:solidFill>
                <a:latin typeface="Arial Narrow" pitchFamily="34" charset="0"/>
              </a:rPr>
              <a:t>De cara a una visión de desarrollo común del barrio o territorio</a:t>
            </a:r>
            <a:r>
              <a:rPr lang="es-CL" sz="2600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construida y compartida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o pactada entre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los actores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locales, y con las autoridades pertinentes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—</a:t>
            </a:r>
            <a:r>
              <a:rPr lang="es-CL" sz="2400" i="1" dirty="0">
                <a:solidFill>
                  <a:srgbClr val="0000FF"/>
                </a:solidFill>
                <a:latin typeface="Arial Narrow" pitchFamily="34" charset="0"/>
              </a:rPr>
              <a:t>el barrio que se quiere llegar a ser, para mejor vivir, trabajar, invertir, </a:t>
            </a:r>
            <a:r>
              <a:rPr lang="es-CL" sz="2400" i="1" dirty="0" smtClean="0">
                <a:solidFill>
                  <a:srgbClr val="0000FF"/>
                </a:solidFill>
                <a:latin typeface="Arial Narrow" pitchFamily="34" charset="0"/>
              </a:rPr>
              <a:t>progresar, crear </a:t>
            </a:r>
            <a:r>
              <a:rPr lang="es-CL" sz="2400" i="1" dirty="0">
                <a:solidFill>
                  <a:srgbClr val="0000FF"/>
                </a:solidFill>
                <a:latin typeface="Arial Narrow" pitchFamily="34" charset="0"/>
              </a:rPr>
              <a:t>y </a:t>
            </a:r>
            <a:r>
              <a:rPr lang="es-CL" sz="2400" i="1" dirty="0" smtClean="0">
                <a:solidFill>
                  <a:srgbClr val="0000FF"/>
                </a:solidFill>
                <a:latin typeface="Arial Narrow" pitchFamily="34" charset="0"/>
              </a:rPr>
              <a:t>re-crearse; y construir y cuidar para poder heredarlo a quienes se quiere de las siguientes generaciones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—</a:t>
            </a:r>
            <a:endParaRPr lang="es-CL" sz="2400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CL" sz="26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CL" sz="2600" b="1" i="1" dirty="0">
                <a:solidFill>
                  <a:srgbClr val="6600FF"/>
                </a:solidFill>
                <a:latin typeface="Arial Narrow" pitchFamily="34" charset="0"/>
              </a:rPr>
              <a:t>D</a:t>
            </a:r>
            <a:r>
              <a:rPr lang="es-CL" sz="2600" b="1" i="1" dirty="0" smtClean="0">
                <a:solidFill>
                  <a:srgbClr val="6600FF"/>
                </a:solidFill>
                <a:latin typeface="Arial Narrow" pitchFamily="34" charset="0"/>
              </a:rPr>
              <a:t>ensificando relaciones entre los distintos actores del territorio local</a:t>
            </a:r>
            <a:r>
              <a:rPr lang="es-CL" sz="2600" i="1" dirty="0" smtClean="0">
                <a:solidFill>
                  <a:srgbClr val="6600FF"/>
                </a:solidFill>
                <a:latin typeface="Arial Narrow" pitchFamily="34" charset="0"/>
              </a:rPr>
              <a:t>;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en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un marco de lealtad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y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amistad “ciudadana”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barrial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, que implique </a:t>
            </a:r>
            <a:r>
              <a:rPr lang="es-CL" sz="2400" b="1" i="1" dirty="0">
                <a:solidFill>
                  <a:srgbClr val="6600FF"/>
                </a:solidFill>
                <a:latin typeface="Arial Narrow" pitchFamily="34" charset="0"/>
              </a:rPr>
              <a:t>cuidado y control recíproco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de las relaciones de </a:t>
            </a:r>
            <a:r>
              <a:rPr lang="es-CL" sz="2400" i="1" dirty="0" err="1">
                <a:solidFill>
                  <a:srgbClr val="6600FF"/>
                </a:solidFill>
                <a:latin typeface="Arial Narrow" pitchFamily="34" charset="0"/>
              </a:rPr>
              <a:t>coopetencia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,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del </a:t>
            </a:r>
            <a:r>
              <a:rPr lang="es-CL" sz="2400" i="1" dirty="0">
                <a:solidFill>
                  <a:srgbClr val="6600FF"/>
                </a:solidFill>
                <a:latin typeface="Arial Narrow" pitchFamily="34" charset="0"/>
              </a:rPr>
              <a:t>patrimonio </a:t>
            </a:r>
            <a:r>
              <a:rPr lang="es-CL" sz="2400" i="1" dirty="0" smtClean="0">
                <a:solidFill>
                  <a:srgbClr val="6600FF"/>
                </a:solidFill>
                <a:latin typeface="Arial Narrow" pitchFamily="34" charset="0"/>
              </a:rPr>
              <a:t>natural y cultural local, y de la nutrición y recreación permanente del proyecto o visión común de desarrollo. </a:t>
            </a:r>
          </a:p>
          <a:p>
            <a:r>
              <a:rPr lang="es-CL" sz="2600" i="1" dirty="0" smtClean="0">
                <a:solidFill>
                  <a:srgbClr val="6600FF"/>
                </a:solidFill>
                <a:latin typeface="Arial Narrow" pitchFamily="34" charset="0"/>
              </a:rPr>
              <a:t>  </a:t>
            </a:r>
            <a:endParaRPr lang="es-CL" sz="2600" i="1" dirty="0">
              <a:solidFill>
                <a:srgbClr val="66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7224" y="478537"/>
            <a:ext cx="10201275" cy="835494"/>
          </a:xfrm>
        </p:spPr>
        <p:txBody>
          <a:bodyPr>
            <a:normAutofit fontScale="90000"/>
          </a:bodyPr>
          <a:lstStyle/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s-CL" sz="4000" b="1" i="1" dirty="0" smtClean="0">
                <a:solidFill>
                  <a:srgbClr val="FF0000"/>
                </a:solidFill>
                <a:latin typeface="Arial Narrow" pitchFamily="34" charset="0"/>
              </a:rPr>
              <a:t>  </a:t>
            </a:r>
            <a:r>
              <a:rPr lang="es-CL" sz="4000" b="1" i="1" dirty="0" smtClean="0">
                <a:solidFill>
                  <a:srgbClr val="FF0000"/>
                </a:solidFill>
                <a:latin typeface="Arial Narrow" pitchFamily="34" charset="0"/>
              </a:rPr>
              <a:t>Desarrollo barrial, entre el comercio y la cultura</a:t>
            </a:r>
            <a:r>
              <a:rPr lang="es-CL" sz="4000" b="1" i="1" dirty="0" smtClean="0">
                <a:solidFill>
                  <a:srgbClr val="FF0000"/>
                </a:solidFill>
                <a:latin typeface="Arial Narrow" pitchFamily="34" charset="0"/>
              </a:rPr>
              <a:t>.</a:t>
            </a:r>
            <a:r>
              <a:rPr lang="es-CL" sz="4000" b="1" i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es-ES_tradnl" sz="4000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328738" y="1735900"/>
            <a:ext cx="99440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El desarrollo barrial con identidad y sostenible, no necesariamente pasa por la vía comercial</a:t>
            </a:r>
            <a:r>
              <a:rPr lang="es-CL" sz="3200" i="1" dirty="0" smtClean="0">
                <a:solidFill>
                  <a:srgbClr val="0000FF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buFont typeface="Wingdings" pitchFamily="2" charset="2"/>
              <a:buChar char="v"/>
            </a:pPr>
            <a:endParaRPr lang="es-CL" sz="1200" b="1" i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Las posibilidades dependen del proyecto de desarrollo de sus habitantes, cultores y autoridades: del tipo de valores globales permanentes (patrimoniales) que desarrollen.</a:t>
            </a:r>
          </a:p>
          <a:p>
            <a:pPr marL="457200" indent="-457200">
              <a:buFont typeface="Wingdings" pitchFamily="2" charset="2"/>
              <a:buChar char="v"/>
            </a:pPr>
            <a:endParaRPr lang="es-CL" sz="1200" b="1" i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Los valores que ofrecen a través de lo que muestran, es lo que más influye en el tipo de personas, iniciativas e inversiones que atraen.</a:t>
            </a:r>
            <a:endParaRPr lang="es-CL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0368910">
            <a:off x="487447" y="2563378"/>
            <a:ext cx="10675387" cy="937497"/>
          </a:xfrm>
        </p:spPr>
        <p:txBody>
          <a:bodyPr>
            <a:normAutofit fontScale="90000"/>
          </a:bodyPr>
          <a:lstStyle/>
          <a:p>
            <a:r>
              <a:rPr lang="es-ES_tradnl" sz="4400" b="1" i="1" dirty="0" smtClean="0">
                <a:solidFill>
                  <a:srgbClr val="0000FF"/>
                </a:solidFill>
                <a:latin typeface="Arial Narrow" pitchFamily="34" charset="0"/>
              </a:rPr>
              <a:t>¿QUÉ MOSTRAMOS CUANDO NOS MOSTRAMOS?</a:t>
            </a:r>
            <a:endParaRPr lang="es-ES_tradnl" sz="4400" b="1" i="1" dirty="0">
              <a:solidFill>
                <a:srgbClr val="00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C:\Users\Carlos\Desktop\descarg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2" y="328612"/>
            <a:ext cx="3152775" cy="315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Agrupar 18"/>
          <p:cNvGrpSpPr/>
          <p:nvPr/>
        </p:nvGrpSpPr>
        <p:grpSpPr>
          <a:xfrm>
            <a:off x="4243389" y="2699438"/>
            <a:ext cx="5339714" cy="2401996"/>
            <a:chOff x="217169" y="3309619"/>
            <a:chExt cx="6896639" cy="2962814"/>
          </a:xfrm>
        </p:grpSpPr>
        <p:pic>
          <p:nvPicPr>
            <p:cNvPr id="17" name="Imagen 16" descr="Resultado de imagen para Tonto Pinto  MONEDA 237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69" y="3309619"/>
              <a:ext cx="3933823" cy="29368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Imagen 17" descr="Resultado de imagen para Tonto Pinto  MONEDA 237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994" y="3309619"/>
              <a:ext cx="2962814" cy="29628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Agrupar 22"/>
          <p:cNvGrpSpPr/>
          <p:nvPr/>
        </p:nvGrpSpPr>
        <p:grpSpPr>
          <a:xfrm>
            <a:off x="2704623" y="360303"/>
            <a:ext cx="7570470" cy="2339134"/>
            <a:chOff x="1668780" y="1148397"/>
            <a:chExt cx="7570470" cy="2339134"/>
          </a:xfrm>
        </p:grpSpPr>
        <p:pic>
          <p:nvPicPr>
            <p:cNvPr id="20" name="Imagen 19" descr="Resultado de imagen para VERDE QUE TE QUIERO VERDE Huérfanos 3020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780" y="1148397"/>
              <a:ext cx="5612130" cy="23329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Imagen 20" descr="Resultado de imagen para VERDE QUE TE QUIERO VERDE Huérfanos 302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398" y="1148397"/>
              <a:ext cx="3391852" cy="23391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Imagen 21" descr="Resultado de imagen para VERDE QUE TE QUIERO VERDE Huérfanos 3020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585" y="1561746"/>
              <a:ext cx="1571625" cy="1571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Agrupar 1"/>
          <p:cNvGrpSpPr/>
          <p:nvPr/>
        </p:nvGrpSpPr>
        <p:grpSpPr>
          <a:xfrm>
            <a:off x="702945" y="133350"/>
            <a:ext cx="3430905" cy="6221730"/>
            <a:chOff x="702945" y="133350"/>
            <a:chExt cx="3430905" cy="6221730"/>
          </a:xfrm>
        </p:grpSpPr>
        <p:pic>
          <p:nvPicPr>
            <p:cNvPr id="10" name="Imagen 9" descr="Restobar La Trova 2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45" y="133350"/>
              <a:ext cx="3430905" cy="21196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Imagen 10" descr="Resultado de imagen para LA TROVA PORTALES 2685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46" y="2040184"/>
              <a:ext cx="3238500" cy="21578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Imagen 11" descr="Imagen relacionada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945" y="4197985"/>
              <a:ext cx="3238500" cy="21570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" name="Agrupar 2"/>
          <p:cNvGrpSpPr/>
          <p:nvPr/>
        </p:nvGrpSpPr>
        <p:grpSpPr>
          <a:xfrm>
            <a:off x="3131820" y="4687570"/>
            <a:ext cx="8164830" cy="1932665"/>
            <a:chOff x="2503170" y="4439920"/>
            <a:chExt cx="8164830" cy="1932665"/>
          </a:xfrm>
        </p:grpSpPr>
        <p:pic>
          <p:nvPicPr>
            <p:cNvPr id="14" name="Imagen 13" descr="Resultado de imagen para Peluquería francesa. Boulevard Lavaud Compañía 2789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170" y="4439920"/>
              <a:ext cx="2876550" cy="1915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Imagen 14" descr="Resultado de imagen para Peluquería francesa. Boulevard Lavaud Compañía 2789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720" y="4439920"/>
              <a:ext cx="2545080" cy="19088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Imagen 15" descr="Resultado de imagen para Peluquería francesa. Boulevard Lavaud Compañía 2789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4439921"/>
              <a:ext cx="2743200" cy="19326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7202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0368910">
            <a:off x="3729037" y="2556473"/>
            <a:ext cx="4229101" cy="937497"/>
          </a:xfrm>
        </p:spPr>
        <p:txBody>
          <a:bodyPr>
            <a:normAutofit/>
          </a:bodyPr>
          <a:lstStyle/>
          <a:p>
            <a:r>
              <a:rPr lang="es-ES_tradnl" sz="4400" b="1" i="1" dirty="0" smtClean="0">
                <a:solidFill>
                  <a:srgbClr val="0000FF"/>
                </a:solidFill>
                <a:latin typeface="Arial Narrow" pitchFamily="34" charset="0"/>
              </a:rPr>
              <a:t>BARRIOS</a:t>
            </a:r>
            <a:endParaRPr lang="es-ES_tradnl" sz="4400" b="1" i="1" dirty="0">
              <a:solidFill>
                <a:srgbClr val="00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312220" y="172095"/>
            <a:ext cx="3613981" cy="5584507"/>
            <a:chOff x="4295775" y="-381000"/>
            <a:chExt cx="3613981" cy="5584507"/>
          </a:xfrm>
        </p:grpSpPr>
        <p:pic>
          <p:nvPicPr>
            <p:cNvPr id="11" name="Imagen 10" descr="Imagen relacionada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1654492"/>
              <a:ext cx="3600450" cy="35490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Imagen 11" descr="Resultado de imagen para Restaurante &quot;AK kOMO&quot; Huérfanos 274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-381000"/>
              <a:ext cx="3613981" cy="20354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1" name="Imagen 20" descr="La imagen puede contener: taza de café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7" y="172095"/>
            <a:ext cx="428625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Agrupar 3"/>
          <p:cNvGrpSpPr/>
          <p:nvPr/>
        </p:nvGrpSpPr>
        <p:grpSpPr>
          <a:xfrm>
            <a:off x="8748712" y="2917824"/>
            <a:ext cx="3267075" cy="3809999"/>
            <a:chOff x="8786812" y="533400"/>
            <a:chExt cx="3267075" cy="3809999"/>
          </a:xfrm>
        </p:grpSpPr>
        <p:pic>
          <p:nvPicPr>
            <p:cNvPr id="22" name="Imagen 21" descr="https://scontent.xx.fbcdn.net/v/t1.0-9/s720x720/10645099_666819966766680_2190370676433246019_n.png?oh=72b72cfa29759d888aca9de300c94c81&amp;oe=595AB9B3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6812" y="533400"/>
              <a:ext cx="3267075" cy="17373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Imagen 22" descr="https://scontent.xx.fbcdn.net/v/t1.0-9/s720x720/10653630_1467048316877713_7250404395420236325_n.jpg?oh=52e31319fa81531e67de5bbfab1a029f&amp;oe=595526CA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6812" y="2183764"/>
              <a:ext cx="3267075" cy="21596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4" name="Imagen 23" descr="C:\Users\Carlos\Desktop\descarg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28" y="1758399"/>
            <a:ext cx="198628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Agrupar 4"/>
          <p:cNvGrpSpPr/>
          <p:nvPr/>
        </p:nvGrpSpPr>
        <p:grpSpPr>
          <a:xfrm>
            <a:off x="8885553" y="0"/>
            <a:ext cx="3124201" cy="3668168"/>
            <a:chOff x="6095681" y="1962150"/>
            <a:chExt cx="3124201" cy="3668168"/>
          </a:xfrm>
        </p:grpSpPr>
        <p:pic>
          <p:nvPicPr>
            <p:cNvPr id="25" name="Imagen 24" descr="Foto de Café de la Vuelta - RM Santiago, Chile. Fachada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682" y="1962150"/>
              <a:ext cx="3124200" cy="20802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6" name="Imagen 25" descr="No hay texto alternativo automático disponible.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681" y="3997642"/>
              <a:ext cx="3117533" cy="16326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" name="Agrupar 5"/>
          <p:cNvGrpSpPr/>
          <p:nvPr/>
        </p:nvGrpSpPr>
        <p:grpSpPr>
          <a:xfrm>
            <a:off x="6359266" y="528379"/>
            <a:ext cx="2861823" cy="5654774"/>
            <a:chOff x="5213984" y="1203226"/>
            <a:chExt cx="2861823" cy="5654774"/>
          </a:xfrm>
        </p:grpSpPr>
        <p:pic>
          <p:nvPicPr>
            <p:cNvPr id="27" name="Imagen 26" descr="No hay texto alternativo automático disponible.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984" y="1203226"/>
              <a:ext cx="2861823" cy="28618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Imagen 27" descr="No hay texto alternativo automático disponible.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357" y="4019550"/>
              <a:ext cx="2838450" cy="2838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Agrupar 6"/>
          <p:cNvGrpSpPr/>
          <p:nvPr/>
        </p:nvGrpSpPr>
        <p:grpSpPr>
          <a:xfrm>
            <a:off x="433141" y="3631490"/>
            <a:ext cx="6223478" cy="2849457"/>
            <a:chOff x="433141" y="3631490"/>
            <a:chExt cx="6223478" cy="2849457"/>
          </a:xfrm>
        </p:grpSpPr>
        <p:pic>
          <p:nvPicPr>
            <p:cNvPr id="29" name="Imagen 28" descr="https://scontent.fzal1-1.fna.fbcdn.net/v/t31.0-8/12068637_1649447995340918_5112657678503158361_o.jpg?oh=7b2828e5d0967b032b595d2c97b4e404&amp;oe=598AE80C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123" y="3631490"/>
              <a:ext cx="4434496" cy="28494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Imagen 29" descr="La imagen puede contener: 1 persona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41" y="3631490"/>
              <a:ext cx="1860892" cy="28494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6697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742949" y="747712"/>
            <a:ext cx="4883931" cy="5253990"/>
            <a:chOff x="361950" y="422910"/>
            <a:chExt cx="2882900" cy="3101340"/>
          </a:xfrm>
        </p:grpSpPr>
        <p:pic>
          <p:nvPicPr>
            <p:cNvPr id="7" name="Imagen 6" descr="C:\Users\Carlos\Desktop\descarga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422910"/>
              <a:ext cx="2882900" cy="17297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Imagen 7" descr="C:\Users\Carlos\Desktop\descarga (1)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2152650"/>
              <a:ext cx="2876550" cy="137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9" name="Imagen 8" descr="http://1.bp.blogspot.com/-EhmrbGhiMdE/VHYxhFq_7oI/AAAAAAAAAJ4/khdLfjBzfgg/s1600/2013-02-06%2B20.58.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49" y="1090612"/>
            <a:ext cx="5353051" cy="4014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19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C:\Users\Carlos\Desktop\descarga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" y="1462087"/>
            <a:ext cx="5703958" cy="3748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Agrupar 1"/>
          <p:cNvGrpSpPr/>
          <p:nvPr/>
        </p:nvGrpSpPr>
        <p:grpSpPr>
          <a:xfrm>
            <a:off x="5442040" y="2266949"/>
            <a:ext cx="6342607" cy="3724275"/>
            <a:chOff x="5899240" y="761999"/>
            <a:chExt cx="6342607" cy="3724275"/>
          </a:xfrm>
        </p:grpSpPr>
        <p:pic>
          <p:nvPicPr>
            <p:cNvPr id="21" name="Imagen 20" descr="http://www.patrimoniodeyungay.cl/img/fotos_big/FabricaCaffarena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240" y="761999"/>
              <a:ext cx="2618332" cy="37242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Imagen 21" descr="Imagen relacionada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7572" y="761999"/>
              <a:ext cx="3724275" cy="37242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28194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Resultado de imagen para Alejandra del Rio Lohan Escritura terapéutica y terapia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603056"/>
            <a:ext cx="6391826" cy="3515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Agrupar 1"/>
          <p:cNvGrpSpPr/>
          <p:nvPr/>
        </p:nvGrpSpPr>
        <p:grpSpPr>
          <a:xfrm>
            <a:off x="6900861" y="1142680"/>
            <a:ext cx="5082756" cy="4435794"/>
            <a:chOff x="6710361" y="814386"/>
            <a:chExt cx="4000065" cy="3490914"/>
          </a:xfrm>
        </p:grpSpPr>
        <p:pic>
          <p:nvPicPr>
            <p:cNvPr id="9" name="Imagen 8" descr="Nisarga2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362" y="814386"/>
              <a:ext cx="3838575" cy="14573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Imagen 9" descr="Santiago centro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361" y="2453957"/>
              <a:ext cx="4000065" cy="18513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2938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871536" y="36350"/>
            <a:ext cx="2881314" cy="4187352"/>
            <a:chOff x="928686" y="624522"/>
            <a:chExt cx="2371726" cy="3446779"/>
          </a:xfrm>
        </p:grpSpPr>
        <p:pic>
          <p:nvPicPr>
            <p:cNvPr id="2" name="Imagen 1" descr="http://www.torfini.cl/img/logo-torfini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87" y="624522"/>
              <a:ext cx="2371725" cy="10750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Imagen 2" descr="http://www.torfini.cl/img/producto-piezas-general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86" y="1699576"/>
              <a:ext cx="2371725" cy="23717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Agrupar 6"/>
          <p:cNvGrpSpPr/>
          <p:nvPr/>
        </p:nvGrpSpPr>
        <p:grpSpPr>
          <a:xfrm>
            <a:off x="871536" y="3766853"/>
            <a:ext cx="4434837" cy="2927974"/>
            <a:chOff x="7305675" y="1314449"/>
            <a:chExt cx="3448050" cy="2276476"/>
          </a:xfrm>
        </p:grpSpPr>
        <p:pic>
          <p:nvPicPr>
            <p:cNvPr id="5" name="Imagen 4" descr="http://www.serviflex.cl/Imagenes/titulo2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675" y="2886075"/>
              <a:ext cx="3448050" cy="704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Imagen 5" descr="http://www.siprocsi.com.ar/imgs/clientes/SERVIFLEX_logo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1314449"/>
              <a:ext cx="1524000" cy="152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1" name="Agrupar 10"/>
          <p:cNvGrpSpPr/>
          <p:nvPr/>
        </p:nvGrpSpPr>
        <p:grpSpPr>
          <a:xfrm>
            <a:off x="9505949" y="282622"/>
            <a:ext cx="2000250" cy="6412205"/>
            <a:chOff x="3829049" y="626133"/>
            <a:chExt cx="2000250" cy="6412205"/>
          </a:xfrm>
        </p:grpSpPr>
        <p:pic>
          <p:nvPicPr>
            <p:cNvPr id="8" name="Imagen 7" descr="Eficiencia Energética e Innovación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049" y="5038088"/>
              <a:ext cx="2000250" cy="2000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Servicio de Mantenimiento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049" y="3037838"/>
              <a:ext cx="2000250" cy="2000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Imagen 9" descr="logo_home_light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049" y="626133"/>
              <a:ext cx="2000250" cy="2316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5" name="Agrupar 14"/>
          <p:cNvGrpSpPr/>
          <p:nvPr/>
        </p:nvGrpSpPr>
        <p:grpSpPr>
          <a:xfrm>
            <a:off x="3885477" y="653748"/>
            <a:ext cx="5190714" cy="3790951"/>
            <a:chOff x="4746312" y="1287908"/>
            <a:chExt cx="4443882" cy="3245515"/>
          </a:xfrm>
        </p:grpSpPr>
        <p:pic>
          <p:nvPicPr>
            <p:cNvPr id="12" name="Imagen 11" descr="Prodescuento.cl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312" y="1287908"/>
              <a:ext cx="4443882" cy="10071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Imagen 12" descr="Resultado de imagen para PRODESCUENTO Erasmo Escala 2402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213" y="2295047"/>
              <a:ext cx="2238376" cy="2238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Imagen 13" descr="Imagen relacionada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490" y="2342673"/>
              <a:ext cx="2190750" cy="21907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237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822959" y="495300"/>
            <a:ext cx="6917079" cy="5486400"/>
            <a:chOff x="441960" y="1371600"/>
            <a:chExt cx="5002530" cy="3967843"/>
          </a:xfrm>
        </p:grpSpPr>
        <p:pic>
          <p:nvPicPr>
            <p:cNvPr id="14" name="Imagen 13" descr="La imagen puede contener: comida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" y="1371600"/>
              <a:ext cx="1668780" cy="27813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Imagen 14" descr="La imagen puede contener: texto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740" y="1371600"/>
              <a:ext cx="3333750" cy="25311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Imagen 17" descr="https://scontent.fzal1-1.fna.fbcdn.net/v/t1.0-1/c0.0.200.200/p200x200/14642243_1194327903975383_2767203408057209700_n.jpg?oh=8abf377c134ac3c078932c83add4cff2&amp;oe=597D1AC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165" y="3643993"/>
              <a:ext cx="1695450" cy="1695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9" name="Imagen 18" descr="http://www.patrimoniodeyungay.cl/img/column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75525"/>
            <a:ext cx="2400300" cy="659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349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442912" y="247133"/>
            <a:ext cx="3371851" cy="6215579"/>
            <a:chOff x="766762" y="151883"/>
            <a:chExt cx="3371851" cy="6215579"/>
          </a:xfrm>
        </p:grpSpPr>
        <p:pic>
          <p:nvPicPr>
            <p:cNvPr id="2" name="Imagen 1" descr="http://azulvioleta.cl/images/cartelera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3" y="151883"/>
              <a:ext cx="3371850" cy="15959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Imagen 2" descr="http://azulvioleta.cl/images/caracol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2" y="1747837"/>
              <a:ext cx="3371850" cy="4619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" name="Agrupar 8"/>
          <p:cNvGrpSpPr/>
          <p:nvPr/>
        </p:nvGrpSpPr>
        <p:grpSpPr>
          <a:xfrm>
            <a:off x="3082924" y="247133"/>
            <a:ext cx="8858886" cy="2359660"/>
            <a:chOff x="2339974" y="247133"/>
            <a:chExt cx="8858886" cy="2359660"/>
          </a:xfrm>
        </p:grpSpPr>
        <p:pic>
          <p:nvPicPr>
            <p:cNvPr id="5" name="Imagen 4" descr="https://scontent.fzal1-1.fna.fbcdn.net/v/t31.0-8/14138866_936387376505454_5717195239419129701_o.jpg?oh=79188f291870dec6fd7b57d45941374d&amp;oe=59956A9E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47133"/>
              <a:ext cx="4724400" cy="235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Imagen 5" descr="https://scontent.fzal1-1.fna.fbcdn.net/v/t1.0-1/p200x200/14141664_936389946505197_5156881824427280236_n.jpg?oh=12d63e9484ab54f54124fe91c6b59f99&amp;oe=599256F3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00" y="247133"/>
              <a:ext cx="2359660" cy="235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Imagen 7" descr="https://fb-s-c-a.akamaihd.net/h-ak-xtl1/v/t1.0-9/s720x720/17190997_1080147948796062_4427260759637908017_n.jpg?oh=305ff379d1b55f821f5c2307f4cf0142&amp;oe=595004F4&amp;__gda__=1498438380_6cf3f78b8b46057d43eeeb0d19d09ec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4" y="247133"/>
              <a:ext cx="1769745" cy="235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0" name="Imagen 9" descr="portada.wide-low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073710"/>
            <a:ext cx="5276850" cy="2239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Agrupar 12"/>
          <p:cNvGrpSpPr/>
          <p:nvPr/>
        </p:nvGrpSpPr>
        <p:grpSpPr>
          <a:xfrm>
            <a:off x="3380404" y="4152899"/>
            <a:ext cx="8561406" cy="2211705"/>
            <a:chOff x="3380404" y="4646295"/>
            <a:chExt cx="8561406" cy="2211705"/>
          </a:xfrm>
        </p:grpSpPr>
        <p:pic>
          <p:nvPicPr>
            <p:cNvPr id="11" name="Imagen 10" descr="https://scontent.fzal1-1.fna.fbcdn.net/v/t31.0-8/17359477_703504126497489_6834348959525569855_o.jpg?oh=28ab79bfac4f337d31a03856e95cdb11&amp;oe=598A076A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680" y="4646295"/>
              <a:ext cx="5612130" cy="22117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Imagen 11" descr="http://www.ailanto.cl/images/13151826_556790457835524_3750725096023150220_n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404" y="4646295"/>
              <a:ext cx="2949276" cy="22117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3776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314324" y="233680"/>
            <a:ext cx="3933826" cy="4316814"/>
            <a:chOff x="314324" y="233680"/>
            <a:chExt cx="5648326" cy="6198234"/>
          </a:xfrm>
        </p:grpSpPr>
        <p:pic>
          <p:nvPicPr>
            <p:cNvPr id="2" name="Imagen 1" descr="Resultado de imagen para el chancho seis Huérfanos 302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233680"/>
              <a:ext cx="3981450" cy="28092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Imagen 2" descr="Imagen relacionada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233680"/>
              <a:ext cx="1666875" cy="28187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Imagen 3" descr="Resultado de imagen para el chancho seis Huérfanos 302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4" y="3042919"/>
              <a:ext cx="5648325" cy="33889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" name="Agrupar 8"/>
          <p:cNvGrpSpPr/>
          <p:nvPr/>
        </p:nvGrpSpPr>
        <p:grpSpPr>
          <a:xfrm>
            <a:off x="6393557" y="768094"/>
            <a:ext cx="5359599" cy="5253668"/>
            <a:chOff x="4907657" y="291844"/>
            <a:chExt cx="5359599" cy="5253668"/>
          </a:xfrm>
        </p:grpSpPr>
        <p:pic>
          <p:nvPicPr>
            <p:cNvPr id="6" name="Imagen 5" descr="https://scontent.fzal1-1.fna.fbcdn.net/v/t1.0-1/c0.9.200.200/p200x200/11694985_904039679656629_9176620364276632847_n.jpg?oh=08d691852dbd3990bb9f6caf89f74f86&amp;oe=598CDEE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657" y="291844"/>
              <a:ext cx="2679956" cy="2679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 descr="No hay texto alternativo automático disponible.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657" y="2971799"/>
              <a:ext cx="5359599" cy="2573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 descr="Resultado de imagen para LA TROVA PORTALES 2685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787" y="291845"/>
              <a:ext cx="2747469" cy="26799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Agrupar 9"/>
          <p:cNvGrpSpPr/>
          <p:nvPr/>
        </p:nvGrpSpPr>
        <p:grpSpPr>
          <a:xfrm>
            <a:off x="1690367" y="2530067"/>
            <a:ext cx="5115564" cy="4040854"/>
            <a:chOff x="1700845" y="2151062"/>
            <a:chExt cx="5115564" cy="4040854"/>
          </a:xfrm>
        </p:grpSpPr>
        <p:pic>
          <p:nvPicPr>
            <p:cNvPr id="11" name="Imagen 10" descr="https://scontent.fzal1-1.fna.fbcdn.net/v/t1.0-0/p235x350/16114925_578619422335822_1274923490674404252_n.jpg?oh=1f9ccf6aacd559d6bdfc1ac297b7c1cf&amp;oe=59912490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845" y="2151062"/>
              <a:ext cx="3000375" cy="20999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Imagen 11" descr="No hay texto alternativo automático disponible.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492" y="2151062"/>
              <a:ext cx="2113917" cy="21139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Imagen 12" descr="https://scontent.fzal1-1.fna.fbcdn.net/v/t31.0-8/15895838_573552972842467_5833716335996356215_o.jpg?oh=074707414f3b966198029c741e123bcb&amp;oe=598451E9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845" y="4229734"/>
              <a:ext cx="5115564" cy="19621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1101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0368910">
            <a:off x="487447" y="2777690"/>
            <a:ext cx="10675387" cy="937497"/>
          </a:xfrm>
        </p:spPr>
        <p:txBody>
          <a:bodyPr>
            <a:normAutofit fontScale="90000"/>
          </a:bodyPr>
          <a:lstStyle/>
          <a:p>
            <a:r>
              <a:rPr lang="es-ES_tradnl" sz="4400" b="1" i="1" dirty="0" smtClean="0">
                <a:solidFill>
                  <a:srgbClr val="0000FF"/>
                </a:solidFill>
                <a:latin typeface="Arial Narrow" pitchFamily="34" charset="0"/>
              </a:rPr>
              <a:t>¿TENEMOS LOS «INGREDIENTES» PARA LLEGAR A SER UN BARRIO DISTINGUIDO Y QUE DISTINGA?</a:t>
            </a:r>
            <a:endParaRPr lang="es-ES_tradnl" sz="4400" b="1" i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3" y="2851150"/>
            <a:ext cx="25114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2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0368910">
            <a:off x="487447" y="2777690"/>
            <a:ext cx="10675387" cy="937497"/>
          </a:xfrm>
        </p:spPr>
        <p:txBody>
          <a:bodyPr>
            <a:normAutofit fontScale="90000"/>
          </a:bodyPr>
          <a:lstStyle/>
          <a:p>
            <a:r>
              <a:rPr lang="es-ES_tradnl" sz="4400" b="1" i="1" dirty="0" smtClean="0">
                <a:solidFill>
                  <a:srgbClr val="0000FF"/>
                </a:solidFill>
                <a:latin typeface="Arial Narrow" pitchFamily="34" charset="0"/>
              </a:rPr>
              <a:t>¿Y LAS GANAS PARA CONTRIBUIR A LOGRARLO?</a:t>
            </a:r>
            <a:endParaRPr lang="es-ES_tradnl" sz="4400" b="1" i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2971800"/>
            <a:ext cx="28575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6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517842" y="474344"/>
            <a:ext cx="11224260" cy="5908358"/>
            <a:chOff x="479742" y="302894"/>
            <a:chExt cx="11224260" cy="5908358"/>
          </a:xfrm>
        </p:grpSpPr>
        <p:pic>
          <p:nvPicPr>
            <p:cNvPr id="4" name="Imagen 3" descr="Resultado de imagen para BARRIO MEIGGS IMAGENES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42" y="309562"/>
              <a:ext cx="4107815" cy="2733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n 4" descr="Resultado de imagen para BARRIO MEIGGS IMAGENES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371" y="309562"/>
              <a:ext cx="5612130" cy="3741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 descr="Resultado de imagen para BARRIO MEIGGS IMAGENES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42" y="3043237"/>
              <a:ext cx="5612130" cy="3168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 descr="Resultado de imagen para BARRIO MEIGGS IMAGENES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872" y="2469832"/>
              <a:ext cx="5612130" cy="3741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 descr="Resultado de imagen para BARRIO MEIGGS IMAGENES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186" y="302894"/>
              <a:ext cx="4107815" cy="27385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Agrupar 9"/>
          <p:cNvGrpSpPr/>
          <p:nvPr/>
        </p:nvGrpSpPr>
        <p:grpSpPr>
          <a:xfrm>
            <a:off x="0" y="2971800"/>
            <a:ext cx="3729038" cy="895350"/>
            <a:chOff x="0" y="2971800"/>
            <a:chExt cx="10668000" cy="895350"/>
          </a:xfrm>
        </p:grpSpPr>
        <p:sp>
          <p:nvSpPr>
            <p:cNvPr id="11" name="Recortar rectángulo de esquina sencilla 10"/>
            <p:cNvSpPr/>
            <p:nvPr/>
          </p:nvSpPr>
          <p:spPr>
            <a:xfrm>
              <a:off x="0" y="2971800"/>
              <a:ext cx="9010650" cy="895350"/>
            </a:xfrm>
            <a:prstGeom prst="snip1Rect">
              <a:avLst/>
            </a:prstGeom>
            <a:solidFill>
              <a:srgbClr val="FEFFFD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Título 1"/>
            <p:cNvSpPr txBox="1">
              <a:spLocks/>
            </p:cNvSpPr>
            <p:nvPr/>
          </p:nvSpPr>
          <p:spPr>
            <a:xfrm>
              <a:off x="1524000" y="3039191"/>
              <a:ext cx="9144000" cy="7708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_tradnl" b="1" i="1" dirty="0" smtClean="0">
                  <a:solidFill>
                    <a:srgbClr val="0000FF"/>
                  </a:solidFill>
                  <a:latin typeface="Arial Narrow" pitchFamily="34" charset="0"/>
                </a:rPr>
                <a:t>  Meiggs</a:t>
              </a:r>
              <a:endParaRPr lang="es-ES_tradnl" b="1" i="1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9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" y="-770196"/>
            <a:ext cx="8655996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857668"/>
            <a:ext cx="5575695" cy="8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" y="-770196"/>
            <a:ext cx="8655996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0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857668"/>
            <a:ext cx="5575695" cy="8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" y="-770196"/>
            <a:ext cx="8655996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39" y="-113882"/>
            <a:ext cx="4163308" cy="364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6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32" y="4583525"/>
            <a:ext cx="4139805" cy="246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857668"/>
            <a:ext cx="5575695" cy="8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" y="-770196"/>
            <a:ext cx="8655996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39" y="-113882"/>
            <a:ext cx="4163308" cy="364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75" y="3693837"/>
            <a:ext cx="3648628" cy="31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2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95081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36" y="3829051"/>
            <a:ext cx="53848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520" y="-49213"/>
            <a:ext cx="4625406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58" y="-49213"/>
            <a:ext cx="462540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64" y="2435997"/>
            <a:ext cx="7436047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Resultado de imagen para ceviche peruano gourm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7" y="1746430"/>
            <a:ext cx="3907138" cy="22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36" y="1975623"/>
            <a:ext cx="2727660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1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95081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36" y="3829051"/>
            <a:ext cx="53848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520" y="-49213"/>
            <a:ext cx="4625406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58" y="-49213"/>
            <a:ext cx="462540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64" y="2435997"/>
            <a:ext cx="7436047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Resultado de imagen para ceviche peruano gourm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7" y="1746430"/>
            <a:ext cx="3907138" cy="22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36" y="1975623"/>
            <a:ext cx="2727660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34" y="-49213"/>
            <a:ext cx="2207051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5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00101" y="262890"/>
            <a:ext cx="1057275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s-CL" sz="20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4000" b="1" i="1" dirty="0">
                <a:solidFill>
                  <a:srgbClr val="6600FF"/>
                </a:solidFill>
                <a:latin typeface="Arial Narrow" pitchFamily="34" charset="0"/>
              </a:rPr>
              <a:t>Calidad de los </a:t>
            </a:r>
            <a:r>
              <a:rPr lang="es-CL" sz="4000" b="1" i="1" dirty="0" smtClean="0">
                <a:solidFill>
                  <a:srgbClr val="6600FF"/>
                </a:solidFill>
                <a:latin typeface="Arial Narrow" pitchFamily="34" charset="0"/>
              </a:rPr>
              <a:t>«ingredientes»: </a:t>
            </a:r>
            <a:r>
              <a:rPr lang="es-CL" sz="3600" i="1" dirty="0" smtClean="0">
                <a:solidFill>
                  <a:srgbClr val="6600FF"/>
                </a:solidFill>
                <a:latin typeface="Arial Narrow" pitchFamily="34" charset="0"/>
              </a:rPr>
              <a:t>preferentemente naturales o típicos del territorio,  obtenidos de modo sustentable, sanos y ‘nutritivos’.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40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4000" b="1" i="1" dirty="0" smtClean="0">
                <a:solidFill>
                  <a:srgbClr val="6600FF"/>
                </a:solidFill>
                <a:latin typeface="Arial Narrow" pitchFamily="34" charset="0"/>
              </a:rPr>
              <a:t>Redes locales de conocimiento y organización, </a:t>
            </a:r>
            <a:r>
              <a:rPr lang="es-CL" sz="3600" i="1" dirty="0" smtClean="0">
                <a:solidFill>
                  <a:srgbClr val="6600FF"/>
                </a:solidFill>
                <a:latin typeface="Arial Narrow" pitchFamily="34" charset="0"/>
              </a:rPr>
              <a:t>para crear y desarrollar combinatorias de tradición y novedad que generen nuevo valor, más allá de la ‘mezcla de ingredientes’.</a:t>
            </a:r>
          </a:p>
          <a:p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CL" sz="2600" i="1" dirty="0">
              <a:solidFill>
                <a:srgbClr val="66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9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0368910">
            <a:off x="-264623" y="2663845"/>
            <a:ext cx="12787931" cy="937497"/>
          </a:xfrm>
        </p:spPr>
        <p:txBody>
          <a:bodyPr>
            <a:normAutofit fontScale="90000"/>
          </a:bodyPr>
          <a:lstStyle/>
          <a:p>
            <a:r>
              <a:rPr lang="es-ES_tradnl" sz="4400" b="1" i="1" dirty="0" smtClean="0">
                <a:solidFill>
                  <a:srgbClr val="0000FF"/>
                </a:solidFill>
                <a:latin typeface="Arial Narrow" pitchFamily="34" charset="0"/>
              </a:rPr>
              <a:t>¿QUÉ NUEVOS VALORES PODEMOS DESARROLLAR ,</a:t>
            </a:r>
            <a:br>
              <a:rPr lang="es-ES_tradnl" sz="4400" b="1" i="1" dirty="0" smtClean="0">
                <a:solidFill>
                  <a:srgbClr val="0000FF"/>
                </a:solidFill>
                <a:latin typeface="Arial Narrow" pitchFamily="34" charset="0"/>
              </a:rPr>
            </a:br>
            <a:r>
              <a:rPr lang="es-ES_tradnl" sz="4400" b="1" i="1" dirty="0" smtClean="0">
                <a:solidFill>
                  <a:srgbClr val="0000FF"/>
                </a:solidFill>
                <a:latin typeface="Arial Narrow" pitchFamily="34" charset="0"/>
              </a:rPr>
              <a:t>COOPERANDO EN RED CON LO MEJOR DE LO NUESTRO?</a:t>
            </a:r>
            <a:endParaRPr lang="es-ES_tradnl" sz="4400" b="1" i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2971800"/>
            <a:ext cx="28575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3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140" y="357187"/>
            <a:ext cx="8437073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s-CL" sz="20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L" sz="3200" b="1" i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 smtClean="0">
                <a:solidFill>
                  <a:schemeClr val="bg1"/>
                </a:solidFill>
                <a:latin typeface="Arial Narrow" pitchFamily="34" charset="0"/>
              </a:rPr>
              <a:t>En el marco de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 smtClean="0">
                <a:solidFill>
                  <a:schemeClr val="bg1"/>
                </a:solidFill>
                <a:latin typeface="Arial Narrow" pitchFamily="34" charset="0"/>
              </a:rPr>
              <a:t>Proyecto que realiza ‘</a:t>
            </a:r>
            <a:r>
              <a:rPr lang="es-CL" sz="3200" b="1" i="1" dirty="0" err="1" smtClean="0">
                <a:solidFill>
                  <a:schemeClr val="bg1"/>
                </a:solidFill>
                <a:latin typeface="Arial Narrow" pitchFamily="34" charset="0"/>
              </a:rPr>
              <a:t>RedSur</a:t>
            </a:r>
            <a:r>
              <a:rPr lang="es-CL" sz="3200" b="1" i="1" dirty="0" smtClean="0">
                <a:solidFill>
                  <a:schemeClr val="bg1"/>
                </a:solidFill>
                <a:latin typeface="Arial Narrow" pitchFamily="34" charset="0"/>
              </a:rPr>
              <a:t>’: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1200" b="1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s-CL" sz="2800" b="1" i="1" dirty="0" smtClean="0">
                <a:solidFill>
                  <a:schemeClr val="bg1"/>
                </a:solidFill>
                <a:latin typeface="Arial Narrow" pitchFamily="34" charset="0"/>
              </a:rPr>
              <a:t>Hacia el interior de empresas y organizaciones: asesorías individuales para mejorar calidad.</a:t>
            </a:r>
          </a:p>
          <a:p>
            <a:pPr lvl="1"/>
            <a:endParaRPr lang="es-CL" sz="1200" b="1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s-CL" sz="2800" b="1" i="1" dirty="0" smtClean="0">
                <a:solidFill>
                  <a:schemeClr val="bg1"/>
                </a:solidFill>
                <a:latin typeface="Arial Narrow" pitchFamily="34" charset="0"/>
              </a:rPr>
              <a:t>Hacia redes e inter-relaciones entre empresas, organizaciones, emprendedores y cultores: asesorías colectivas para generar nuevo valor compartido.</a:t>
            </a:r>
          </a:p>
          <a:p>
            <a:pPr lvl="1"/>
            <a:endParaRPr lang="es-CL" sz="14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>
                <a:solidFill>
                  <a:schemeClr val="bg1"/>
                </a:solidFill>
                <a:latin typeface="Arial Narrow" pitchFamily="34" charset="0"/>
              </a:rPr>
              <a:t>Proyecto ejecutado por </a:t>
            </a:r>
            <a:r>
              <a:rPr lang="es-CL" sz="3200" b="1" i="1" dirty="0" smtClean="0">
                <a:solidFill>
                  <a:schemeClr val="bg1"/>
                </a:solidFill>
                <a:latin typeface="Arial Narrow" pitchFamily="34" charset="0"/>
              </a:rPr>
              <a:t>‘Proyecta’, de</a:t>
            </a:r>
            <a:endParaRPr lang="es-CL" sz="2800" b="1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lvl="1"/>
            <a:r>
              <a:rPr lang="es-CL" sz="2800" b="1" i="1" dirty="0" smtClean="0">
                <a:solidFill>
                  <a:schemeClr val="bg1"/>
                </a:solidFill>
                <a:latin typeface="Arial Narrow" pitchFamily="34" charset="0"/>
              </a:rPr>
              <a:t>cooperación entre diversos actores para innovar.</a:t>
            </a:r>
            <a:endParaRPr lang="es-CL" sz="2800" b="1" i="1" dirty="0">
              <a:solidFill>
                <a:schemeClr val="bg1"/>
              </a:solidFill>
              <a:latin typeface="Arial Narrow" pitchFamily="34" charset="0"/>
            </a:endParaRPr>
          </a:p>
          <a:p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CL" sz="2600" i="1" dirty="0">
              <a:solidFill>
                <a:srgbClr val="6600FF"/>
              </a:solidFill>
              <a:latin typeface="Arial Narrow" pitchFamily="34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232020" y="109757"/>
            <a:ext cx="3211267" cy="67151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l"/>
            <a:r>
              <a:rPr lang="es-ES_tradnl" sz="4400" b="1" i="1" dirty="0" smtClean="0">
                <a:solidFill>
                  <a:schemeClr val="bg1"/>
                </a:solidFill>
                <a:latin typeface="Arial Black" pitchFamily="34" charset="0"/>
              </a:rPr>
              <a:t>APOYOS…</a:t>
            </a:r>
            <a:endParaRPr lang="es-ES_tradnl" sz="44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140" y="357187"/>
            <a:ext cx="8437073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s-CL" sz="20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L" sz="3200" b="1" i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En el marco de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 smtClean="0">
                <a:solidFill>
                  <a:prstClr val="white"/>
                </a:solidFill>
                <a:latin typeface="Arial Narrow" pitchFamily="34" charset="0"/>
              </a:rPr>
              <a:t>Proyecto que realiza ‘</a:t>
            </a:r>
            <a:r>
              <a:rPr lang="es-CL" sz="3200" b="1" i="1" dirty="0" err="1" smtClean="0">
                <a:solidFill>
                  <a:prstClr val="white"/>
                </a:solidFill>
                <a:latin typeface="Arial Narrow" pitchFamily="34" charset="0"/>
              </a:rPr>
              <a:t>RedSur</a:t>
            </a:r>
            <a:r>
              <a:rPr lang="es-CL" sz="3200" b="1" i="1" dirty="0" smtClean="0">
                <a:solidFill>
                  <a:prstClr val="white"/>
                </a:solidFill>
                <a:latin typeface="Arial Narrow" pitchFamily="34" charset="0"/>
              </a:rPr>
              <a:t>’: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1200" b="1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s-CL" sz="2800" b="1" i="1" dirty="0" smtClean="0">
                <a:solidFill>
                  <a:prstClr val="white"/>
                </a:solidFill>
                <a:latin typeface="Arial Narrow" pitchFamily="34" charset="0"/>
              </a:rPr>
              <a:t>Hacia el interior de empresas y organizaciones: asesorías individuales para mejorar calidad.</a:t>
            </a:r>
          </a:p>
          <a:p>
            <a:pPr lvl="1"/>
            <a:endParaRPr lang="es-CL" sz="1200" b="1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s-CL" sz="2800" b="1" i="1" dirty="0" smtClean="0">
                <a:solidFill>
                  <a:prstClr val="white"/>
                </a:solidFill>
                <a:latin typeface="Arial Narrow" pitchFamily="34" charset="0"/>
              </a:rPr>
              <a:t>Hacia redes e inter-relaciones entre empresas, organizaciones, emprendedores y cultores: asesorías colectivas para generar nuevo valor compartido.</a:t>
            </a:r>
          </a:p>
          <a:p>
            <a:pPr lvl="1"/>
            <a:endParaRPr lang="es-CL" sz="14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>
                <a:solidFill>
                  <a:prstClr val="white"/>
                </a:solidFill>
                <a:latin typeface="Arial Narrow" pitchFamily="34" charset="0"/>
              </a:rPr>
              <a:t>Proyecto ejecutado por </a:t>
            </a:r>
            <a:r>
              <a:rPr lang="es-CL" sz="3200" b="1" i="1" dirty="0" smtClean="0">
                <a:solidFill>
                  <a:prstClr val="white"/>
                </a:solidFill>
                <a:latin typeface="Arial Narrow" pitchFamily="34" charset="0"/>
              </a:rPr>
              <a:t>‘Proyecta’, de</a:t>
            </a:r>
            <a:endParaRPr lang="es-CL" sz="2800" b="1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lvl="1"/>
            <a:r>
              <a:rPr lang="es-CL" sz="2800" b="1" i="1" dirty="0" smtClean="0">
                <a:solidFill>
                  <a:prstClr val="white"/>
                </a:solidFill>
                <a:latin typeface="Arial Narrow" pitchFamily="34" charset="0"/>
              </a:rPr>
              <a:t>cooperación entre diversos actores para innovar.</a:t>
            </a:r>
            <a:endParaRPr lang="es-CL" sz="2800" b="1" i="1" dirty="0">
              <a:solidFill>
                <a:prstClr val="white"/>
              </a:solidFill>
              <a:latin typeface="Arial Narrow" pitchFamily="34" charset="0"/>
            </a:endParaRPr>
          </a:p>
          <a:p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CL" sz="2600" i="1" dirty="0">
              <a:solidFill>
                <a:srgbClr val="6600FF"/>
              </a:solidFill>
              <a:latin typeface="Arial Narrow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4" y="781270"/>
            <a:ext cx="3135311" cy="176487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232020" y="109757"/>
            <a:ext cx="3211267" cy="67151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l"/>
            <a:r>
              <a:rPr lang="es-ES_tradnl" sz="4400" b="1" i="1" dirty="0" smtClean="0">
                <a:solidFill>
                  <a:schemeClr val="bg1"/>
                </a:solidFill>
                <a:latin typeface="Arial Black" pitchFamily="34" charset="0"/>
              </a:rPr>
              <a:t>APOYOS…</a:t>
            </a:r>
            <a:endParaRPr lang="es-ES_tradnl" sz="44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394335" y="248602"/>
            <a:ext cx="11480958" cy="6388100"/>
            <a:chOff x="394335" y="248602"/>
            <a:chExt cx="11480958" cy="6388100"/>
          </a:xfrm>
        </p:grpSpPr>
        <p:pic>
          <p:nvPicPr>
            <p:cNvPr id="5" name="Imagen 4" descr="Resultado de imagen para BARRIO DIEZ DE JULIO IMAGENES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35" y="2315527"/>
              <a:ext cx="5612130" cy="4321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 descr="Resultado de imagen para BARRIO DIEZ DE JULIO REPUESTOS IMAGENES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465" y="275272"/>
              <a:ext cx="3895725" cy="3802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 descr="Resultado de imagen para BARRIO DIEZ DE JULIO REPUESTOS IMAGENES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599" y="248602"/>
              <a:ext cx="2883535" cy="3845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 descr="Resultado de imagen para BARRIO DIEZ DE JULIO REPUESTOS IMAGENES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465" y="2724150"/>
              <a:ext cx="5868828" cy="3912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n 8" descr="Imagen relacionada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67"/>
            <a:stretch/>
          </p:blipFill>
          <p:spPr bwMode="auto">
            <a:xfrm>
              <a:off x="394335" y="248602"/>
              <a:ext cx="5627451" cy="33061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Agrupar 10"/>
          <p:cNvGrpSpPr/>
          <p:nvPr/>
        </p:nvGrpSpPr>
        <p:grpSpPr>
          <a:xfrm>
            <a:off x="0" y="2971800"/>
            <a:ext cx="4505325" cy="895350"/>
            <a:chOff x="0" y="2971800"/>
            <a:chExt cx="10668000" cy="895350"/>
          </a:xfrm>
        </p:grpSpPr>
        <p:sp>
          <p:nvSpPr>
            <p:cNvPr id="12" name="Recortar rectángulo de esquina sencilla 11"/>
            <p:cNvSpPr/>
            <p:nvPr/>
          </p:nvSpPr>
          <p:spPr>
            <a:xfrm>
              <a:off x="0" y="2971800"/>
              <a:ext cx="9010650" cy="895350"/>
            </a:xfrm>
            <a:prstGeom prst="snip1Rect">
              <a:avLst/>
            </a:prstGeom>
            <a:solidFill>
              <a:srgbClr val="FEFFFD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Título 1"/>
            <p:cNvSpPr txBox="1">
              <a:spLocks/>
            </p:cNvSpPr>
            <p:nvPr/>
          </p:nvSpPr>
          <p:spPr>
            <a:xfrm>
              <a:off x="1524000" y="3039191"/>
              <a:ext cx="9144000" cy="7708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_tradnl" b="1" i="1" dirty="0" smtClean="0">
                  <a:solidFill>
                    <a:srgbClr val="0000FF"/>
                  </a:solidFill>
                  <a:latin typeface="Arial Narrow" pitchFamily="34" charset="0"/>
                </a:rPr>
                <a:t>Diez de Julio</a:t>
              </a:r>
              <a:endParaRPr lang="es-ES_tradnl" b="1" i="1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9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140" y="357187"/>
            <a:ext cx="8437073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s-CL" sz="20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L" sz="3200" b="1" i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En el marco de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Proyecto que realiza ‘</a:t>
            </a:r>
            <a:r>
              <a:rPr lang="es-CL" sz="3200" b="1" i="1" dirty="0" err="1" smtClean="0">
                <a:solidFill>
                  <a:srgbClr val="0000FF"/>
                </a:solidFill>
                <a:latin typeface="Arial Narrow" pitchFamily="34" charset="0"/>
              </a:rPr>
              <a:t>RedSur</a:t>
            </a: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’: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1200" b="1" i="1" dirty="0" smtClean="0">
              <a:solidFill>
                <a:srgbClr val="FF3300"/>
              </a:solidFill>
              <a:latin typeface="Arial Narrow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s-CL" sz="2800" b="1" i="1" dirty="0" smtClean="0">
                <a:solidFill>
                  <a:srgbClr val="6600FF"/>
                </a:solidFill>
                <a:latin typeface="Arial Narrow" pitchFamily="34" charset="0"/>
              </a:rPr>
              <a:t>Hacia el interior de empresas y organizaciones: asesorías individuales para mejorar calidad.</a:t>
            </a:r>
          </a:p>
          <a:p>
            <a:pPr lvl="1"/>
            <a:endParaRPr lang="es-CL" sz="12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s-CL" sz="2800" b="1" i="1" dirty="0" smtClean="0">
                <a:solidFill>
                  <a:srgbClr val="6600FF"/>
                </a:solidFill>
                <a:latin typeface="Arial Narrow" pitchFamily="34" charset="0"/>
              </a:rPr>
              <a:t>Hacia redes e inter-relaciones entre empresas, organizaciones, emprendedores y cultores: asesorías colectivas para generar nuevo valor compartido.</a:t>
            </a:r>
          </a:p>
          <a:p>
            <a:pPr lvl="1"/>
            <a:endParaRPr lang="es-CL" sz="14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>
                <a:solidFill>
                  <a:prstClr val="white"/>
                </a:solidFill>
                <a:latin typeface="Arial Narrow" pitchFamily="34" charset="0"/>
              </a:rPr>
              <a:t>Proyecto ejecutado por </a:t>
            </a:r>
            <a:r>
              <a:rPr lang="es-CL" sz="3200" b="1" i="1" dirty="0" smtClean="0">
                <a:solidFill>
                  <a:prstClr val="white"/>
                </a:solidFill>
                <a:latin typeface="Arial Narrow" pitchFamily="34" charset="0"/>
              </a:rPr>
              <a:t>‘Proyecta’, de</a:t>
            </a:r>
            <a:endParaRPr lang="es-CL" sz="2800" b="1" i="1" dirty="0" smtClean="0">
              <a:solidFill>
                <a:prstClr val="white"/>
              </a:solidFill>
              <a:latin typeface="Arial Narrow" pitchFamily="34" charset="0"/>
            </a:endParaRPr>
          </a:p>
          <a:p>
            <a:pPr lvl="1"/>
            <a:r>
              <a:rPr lang="es-CL" sz="2800" b="1" i="1" dirty="0" smtClean="0">
                <a:solidFill>
                  <a:prstClr val="white"/>
                </a:solidFill>
                <a:latin typeface="Arial Narrow" pitchFamily="34" charset="0"/>
              </a:rPr>
              <a:t>cooperación entre diversos actores para innovar.</a:t>
            </a:r>
            <a:endParaRPr lang="es-CL" sz="2800" b="1" i="1" dirty="0">
              <a:solidFill>
                <a:prstClr val="white"/>
              </a:solidFill>
              <a:latin typeface="Arial Narrow" pitchFamily="34" charset="0"/>
            </a:endParaRPr>
          </a:p>
          <a:p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CL" sz="2600" i="1" dirty="0">
              <a:solidFill>
                <a:srgbClr val="6600FF"/>
              </a:solidFill>
              <a:latin typeface="Arial Narrow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4" y="781270"/>
            <a:ext cx="3135311" cy="176487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Carlos\Desktop\PRESENTACION SEMINARIO BARRIOS (MATTA)\IMAGENES TOMAS\afiche mat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825917"/>
            <a:ext cx="4319587" cy="5892028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232020" y="109757"/>
            <a:ext cx="3211267" cy="67151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l"/>
            <a:r>
              <a:rPr lang="es-ES_tradnl" sz="4400" b="1" i="1" dirty="0" smtClean="0">
                <a:solidFill>
                  <a:schemeClr val="bg1"/>
                </a:solidFill>
                <a:latin typeface="Arial Black" pitchFamily="34" charset="0"/>
              </a:rPr>
              <a:t>APOYOS…</a:t>
            </a:r>
            <a:endParaRPr lang="es-ES_tradnl" sz="44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2 Flecha curvada hacia la derecha"/>
          <p:cNvSpPr/>
          <p:nvPr/>
        </p:nvSpPr>
        <p:spPr>
          <a:xfrm rot="1382155" flipH="1">
            <a:off x="6001143" y="1941037"/>
            <a:ext cx="652736" cy="934156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140" y="357187"/>
            <a:ext cx="8437073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es-CL" sz="2000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s-CL" sz="3200" b="1" i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En el marco de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Proyecto que realiza ‘</a:t>
            </a:r>
            <a:r>
              <a:rPr lang="es-CL" sz="3200" b="1" i="1" dirty="0" err="1" smtClean="0">
                <a:solidFill>
                  <a:srgbClr val="0000FF"/>
                </a:solidFill>
                <a:latin typeface="Arial Narrow" pitchFamily="34" charset="0"/>
              </a:rPr>
              <a:t>RedSur</a:t>
            </a: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’:</a:t>
            </a:r>
          </a:p>
          <a:p>
            <a:pPr marL="457200" indent="-457200">
              <a:buFont typeface="Wingdings" pitchFamily="2" charset="2"/>
              <a:buChar char="ü"/>
            </a:pPr>
            <a:endParaRPr lang="es-CL" sz="1200" b="1" i="1" dirty="0" smtClean="0">
              <a:solidFill>
                <a:srgbClr val="FF3300"/>
              </a:solidFill>
              <a:latin typeface="Arial Narrow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s-CL" sz="2800" b="1" i="1" dirty="0" smtClean="0">
                <a:solidFill>
                  <a:srgbClr val="6600FF"/>
                </a:solidFill>
                <a:latin typeface="Arial Narrow" pitchFamily="34" charset="0"/>
              </a:rPr>
              <a:t>Hacia el interior de empresas y organizaciones: asesorías individuales para mejorar calidad.</a:t>
            </a:r>
          </a:p>
          <a:p>
            <a:pPr lvl="1"/>
            <a:endParaRPr lang="es-CL" sz="12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s-CL" sz="2800" b="1" i="1" dirty="0" smtClean="0">
                <a:solidFill>
                  <a:srgbClr val="6600FF"/>
                </a:solidFill>
                <a:latin typeface="Arial Narrow" pitchFamily="34" charset="0"/>
              </a:rPr>
              <a:t>Hacia redes e inter-relaciones entre empresas, organizaciones, emprendedores y cultores: asesorías colectivas para generar nuevo valor compartido.</a:t>
            </a:r>
          </a:p>
          <a:p>
            <a:pPr lvl="1"/>
            <a:endParaRPr lang="es-CL" sz="1400" b="1" i="1" dirty="0" smtClean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b="1" i="1" dirty="0">
                <a:solidFill>
                  <a:srgbClr val="0000FF"/>
                </a:solidFill>
                <a:latin typeface="Arial Narrow" pitchFamily="34" charset="0"/>
              </a:rPr>
              <a:t>Proyecto ejecutado por </a:t>
            </a:r>
            <a:r>
              <a:rPr lang="es-CL" sz="3200" b="1" i="1" dirty="0" smtClean="0">
                <a:solidFill>
                  <a:srgbClr val="0000FF"/>
                </a:solidFill>
                <a:latin typeface="Arial Narrow" pitchFamily="34" charset="0"/>
              </a:rPr>
              <a:t>‘Proyecta’, de</a:t>
            </a:r>
            <a:endParaRPr lang="es-CL" sz="2800" b="1" i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lvl="1"/>
            <a:r>
              <a:rPr lang="es-CL" sz="2800" b="1" i="1" dirty="0" smtClean="0">
                <a:solidFill>
                  <a:srgbClr val="6600FF"/>
                </a:solidFill>
                <a:latin typeface="Arial Narrow" pitchFamily="34" charset="0"/>
              </a:rPr>
              <a:t>cooperación entre diversos actores para innovar.</a:t>
            </a:r>
            <a:endParaRPr lang="es-CL" sz="28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endParaRPr lang="es-CL" sz="4000" b="1" i="1" dirty="0">
              <a:solidFill>
                <a:srgbClr val="6600FF"/>
              </a:solidFill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s-CL" sz="2600" i="1" dirty="0">
              <a:solidFill>
                <a:srgbClr val="6600FF"/>
              </a:solidFill>
              <a:latin typeface="Arial Narrow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4" y="781270"/>
            <a:ext cx="3135311" cy="176487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Carlos\Desktop\PRESENTACION SEMINARIO BARRIOS (MATTA)\IMAGENES TOMAS\afiche mat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825917"/>
            <a:ext cx="4319587" cy="5892028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232020" y="109757"/>
            <a:ext cx="3211267" cy="671513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l"/>
            <a:r>
              <a:rPr lang="es-ES_tradnl" sz="4400" b="1" i="1" dirty="0" smtClean="0">
                <a:solidFill>
                  <a:schemeClr val="bg1"/>
                </a:solidFill>
                <a:latin typeface="Arial Black" pitchFamily="34" charset="0"/>
              </a:rPr>
              <a:t>APOYOS…</a:t>
            </a:r>
            <a:endParaRPr lang="es-ES_tradnl" sz="44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2 Flecha curvada hacia la derecha"/>
          <p:cNvSpPr/>
          <p:nvPr/>
        </p:nvSpPr>
        <p:spPr>
          <a:xfrm rot="1382155" flipH="1">
            <a:off x="6001143" y="1941037"/>
            <a:ext cx="652736" cy="934156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0368910">
            <a:off x="-264623" y="2663845"/>
            <a:ext cx="12787931" cy="937497"/>
          </a:xfrm>
        </p:spPr>
        <p:txBody>
          <a:bodyPr>
            <a:normAutofit/>
          </a:bodyPr>
          <a:lstStyle/>
          <a:p>
            <a:r>
              <a:rPr lang="es-ES_tradnl" sz="4800" b="1" i="1" dirty="0" smtClean="0">
                <a:solidFill>
                  <a:srgbClr val="0000FF"/>
                </a:solidFill>
                <a:latin typeface="Arial Narrow" pitchFamily="34" charset="0"/>
              </a:rPr>
              <a:t>GRACIAS!</a:t>
            </a:r>
            <a:endParaRPr lang="es-ES_tradnl" sz="4800" b="1" i="1" dirty="0">
              <a:solidFill>
                <a:srgbClr val="00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5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523874" y="481012"/>
            <a:ext cx="11175777" cy="6076463"/>
            <a:chOff x="523874" y="442912"/>
            <a:chExt cx="11175777" cy="6076463"/>
          </a:xfrm>
        </p:grpSpPr>
        <p:pic>
          <p:nvPicPr>
            <p:cNvPr id="4" name="Imagen 3" descr="Resultado de imagen para BARRIO PATRONATO IMAGENES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" y="442912"/>
              <a:ext cx="6161066" cy="3394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n 4" descr="Resultado de imagen para BARRIO PATRONATO IMAGENES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2624" y="442912"/>
              <a:ext cx="5937027" cy="3976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 descr="Resultado de imagen para BARRIO PATRONATO IMAGENES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4" y="3837099"/>
              <a:ext cx="7153275" cy="2682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 descr="Resultado de imagen para BARRIO PATRONATO IMAGENES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4"/>
            <a:stretch/>
          </p:blipFill>
          <p:spPr bwMode="auto">
            <a:xfrm>
              <a:off x="5762624" y="3809999"/>
              <a:ext cx="5937027" cy="2699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Agrupar 8"/>
          <p:cNvGrpSpPr/>
          <p:nvPr/>
        </p:nvGrpSpPr>
        <p:grpSpPr>
          <a:xfrm>
            <a:off x="0" y="2971800"/>
            <a:ext cx="4314825" cy="895350"/>
            <a:chOff x="0" y="2971800"/>
            <a:chExt cx="10668000" cy="895350"/>
          </a:xfrm>
        </p:grpSpPr>
        <p:sp>
          <p:nvSpPr>
            <p:cNvPr id="10" name="Recortar rectángulo de esquina sencilla 9"/>
            <p:cNvSpPr/>
            <p:nvPr/>
          </p:nvSpPr>
          <p:spPr>
            <a:xfrm>
              <a:off x="0" y="2971800"/>
              <a:ext cx="9010650" cy="895350"/>
            </a:xfrm>
            <a:prstGeom prst="snip1Rect">
              <a:avLst/>
            </a:prstGeom>
            <a:solidFill>
              <a:srgbClr val="FEFFFD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Título 1"/>
            <p:cNvSpPr txBox="1">
              <a:spLocks/>
            </p:cNvSpPr>
            <p:nvPr/>
          </p:nvSpPr>
          <p:spPr>
            <a:xfrm>
              <a:off x="1524000" y="3039191"/>
              <a:ext cx="9144000" cy="7708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_tradnl" b="1" i="1" dirty="0" smtClean="0">
                  <a:solidFill>
                    <a:srgbClr val="0000FF"/>
                  </a:solidFill>
                  <a:latin typeface="Arial Narrow" pitchFamily="34" charset="0"/>
                </a:rPr>
                <a:t> Patronato</a:t>
              </a:r>
              <a:endParaRPr lang="es-ES_tradnl" b="1" i="1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6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523875" y="304800"/>
            <a:ext cx="11274425" cy="6233485"/>
            <a:chOff x="523875" y="438150"/>
            <a:chExt cx="11274425" cy="6233485"/>
          </a:xfrm>
        </p:grpSpPr>
        <p:pic>
          <p:nvPicPr>
            <p:cNvPr id="4" name="Imagen 3" descr="Imagen relacionada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" b="6470"/>
            <a:stretch/>
          </p:blipFill>
          <p:spPr bwMode="auto">
            <a:xfrm>
              <a:off x="523875" y="438150"/>
              <a:ext cx="5048250" cy="299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n 4" descr="Resultado de imagen para IMAGENES BARRIO FRANKLIN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074" y="438150"/>
              <a:ext cx="4848225" cy="3239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 descr="Resultado de imagen para IMAGENES BARRIO FRANKLIN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" y="3429000"/>
              <a:ext cx="4863951" cy="324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 descr="Resultado de imagen para IMAGENES BARRIO FRANKLIN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/>
            <a:stretch/>
          </p:blipFill>
          <p:spPr bwMode="auto">
            <a:xfrm>
              <a:off x="4762500" y="3419741"/>
              <a:ext cx="4371975" cy="3251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 descr="Resultado de imagen para IMAGENES BARRIO FRANKLIN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500" y="438151"/>
              <a:ext cx="3987800" cy="299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n 8" descr="Resultado de imagen para IMAGENES PERSA BARRIO FRANKLIN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6" r="14508"/>
            <a:stretch/>
          </p:blipFill>
          <p:spPr bwMode="auto">
            <a:xfrm>
              <a:off x="7791450" y="3429000"/>
              <a:ext cx="4006849" cy="32305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Agrupar 10"/>
          <p:cNvGrpSpPr/>
          <p:nvPr/>
        </p:nvGrpSpPr>
        <p:grpSpPr>
          <a:xfrm>
            <a:off x="523874" y="2971800"/>
            <a:ext cx="4238625" cy="895350"/>
            <a:chOff x="1432816" y="2971800"/>
            <a:chExt cx="9235184" cy="895350"/>
          </a:xfrm>
        </p:grpSpPr>
        <p:sp>
          <p:nvSpPr>
            <p:cNvPr id="12" name="Recortar rectángulo de esquina sencilla 11"/>
            <p:cNvSpPr/>
            <p:nvPr/>
          </p:nvSpPr>
          <p:spPr>
            <a:xfrm>
              <a:off x="1432816" y="2971800"/>
              <a:ext cx="6423126" cy="895350"/>
            </a:xfrm>
            <a:prstGeom prst="snip1Rect">
              <a:avLst/>
            </a:prstGeom>
            <a:solidFill>
              <a:srgbClr val="FEFFFD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Título 1"/>
            <p:cNvSpPr txBox="1">
              <a:spLocks/>
            </p:cNvSpPr>
            <p:nvPr/>
          </p:nvSpPr>
          <p:spPr>
            <a:xfrm>
              <a:off x="1524000" y="3039191"/>
              <a:ext cx="9144000" cy="7708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_tradnl" b="1" i="1" dirty="0" smtClean="0">
                  <a:solidFill>
                    <a:srgbClr val="0000FF"/>
                  </a:solidFill>
                  <a:latin typeface="Arial Narrow" pitchFamily="34" charset="0"/>
                </a:rPr>
                <a:t>   Franklin</a:t>
              </a:r>
              <a:endParaRPr lang="es-ES_tradnl" b="1" i="1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387433" y="381318"/>
            <a:ext cx="11417134" cy="6076314"/>
            <a:chOff x="447675" y="365443"/>
            <a:chExt cx="11417134" cy="6076314"/>
          </a:xfrm>
        </p:grpSpPr>
        <p:pic>
          <p:nvPicPr>
            <p:cNvPr id="2" name="Imagen 1" descr="Resultado de imagen para IMAGENES BARRIO BELLAVISTA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381000"/>
              <a:ext cx="3265170" cy="2176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 descr="Resultado de imagen para IMAGENES BARRIO BELLAVISTA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701" y="2554925"/>
              <a:ext cx="5302818" cy="3886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n 8" descr="Resultado de imagen para IMAGENES BARRIO BELLAVISTA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59"/>
            <a:stretch/>
          </p:blipFill>
          <p:spPr bwMode="auto">
            <a:xfrm>
              <a:off x="6801928" y="1893378"/>
              <a:ext cx="5062881" cy="4545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 descr="Resultado de imagen para IMAGENES BARRIO BELLAVISTA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420" y="365443"/>
              <a:ext cx="4303216" cy="2270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n 4" descr="Resultado de imagen para IMAGENES BARRIO BELLAVISTA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949" y="2554925"/>
              <a:ext cx="5082860" cy="2279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Imagen 2" descr="Imagen relacionada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845" y="386714"/>
              <a:ext cx="4447817" cy="2171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Imagen 3" descr="Resultado de imagen para IMAGENES BARRIO BELLAVISTA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4195762"/>
              <a:ext cx="2990850" cy="2243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 descr="Resultado de imagen para IMAGENES BARRIO BELLAVISTA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2557780"/>
              <a:ext cx="3069104" cy="20523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Agrupar 11"/>
          <p:cNvGrpSpPr/>
          <p:nvPr/>
        </p:nvGrpSpPr>
        <p:grpSpPr>
          <a:xfrm>
            <a:off x="0" y="2971800"/>
            <a:ext cx="4286250" cy="895350"/>
            <a:chOff x="0" y="2971800"/>
            <a:chExt cx="10668000" cy="895350"/>
          </a:xfrm>
        </p:grpSpPr>
        <p:sp>
          <p:nvSpPr>
            <p:cNvPr id="13" name="Recortar rectángulo de esquina sencilla 12"/>
            <p:cNvSpPr/>
            <p:nvPr/>
          </p:nvSpPr>
          <p:spPr>
            <a:xfrm>
              <a:off x="0" y="2971800"/>
              <a:ext cx="9010650" cy="895350"/>
            </a:xfrm>
            <a:prstGeom prst="snip1Rect">
              <a:avLst/>
            </a:prstGeom>
            <a:solidFill>
              <a:srgbClr val="FEFFFD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Título 1"/>
            <p:cNvSpPr txBox="1">
              <a:spLocks/>
            </p:cNvSpPr>
            <p:nvPr/>
          </p:nvSpPr>
          <p:spPr>
            <a:xfrm>
              <a:off x="1524000" y="3039191"/>
              <a:ext cx="9144000" cy="7708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_tradnl" b="1" i="1" dirty="0" smtClean="0">
                  <a:solidFill>
                    <a:srgbClr val="0000FF"/>
                  </a:solidFill>
                  <a:latin typeface="Arial Narrow" pitchFamily="34" charset="0"/>
                </a:rPr>
                <a:t> Bellavista</a:t>
              </a:r>
              <a:endParaRPr lang="es-ES_tradnl" b="1" i="1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483870" y="282575"/>
            <a:ext cx="11224260" cy="6273800"/>
            <a:chOff x="299085" y="377190"/>
            <a:chExt cx="11224260" cy="6273800"/>
          </a:xfrm>
        </p:grpSpPr>
        <p:pic>
          <p:nvPicPr>
            <p:cNvPr id="5" name="Imagen 4" descr="Resultado de imagen para IMAGENES VILLA FREI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" y="377190"/>
              <a:ext cx="5612130" cy="2065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 descr="Imagen relacionada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" y="2442210"/>
              <a:ext cx="5612130" cy="4208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 descr="Imagen relacionada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215" y="4101465"/>
              <a:ext cx="5612130" cy="254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 descr="Resultado de imagen para IMAGENES VILLA FREI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215" y="377190"/>
              <a:ext cx="5612130" cy="3759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n 8" descr="Resultado de imagen para IMAGENES VILLA FREI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546" y="2285048"/>
              <a:ext cx="3771338" cy="28282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Agrupar 3"/>
          <p:cNvGrpSpPr/>
          <p:nvPr/>
        </p:nvGrpSpPr>
        <p:grpSpPr>
          <a:xfrm>
            <a:off x="0" y="2971800"/>
            <a:ext cx="4029075" cy="895350"/>
            <a:chOff x="0" y="2971800"/>
            <a:chExt cx="10668000" cy="895350"/>
          </a:xfrm>
        </p:grpSpPr>
        <p:sp>
          <p:nvSpPr>
            <p:cNvPr id="3" name="Recortar rectángulo de esquina sencilla 2"/>
            <p:cNvSpPr/>
            <p:nvPr/>
          </p:nvSpPr>
          <p:spPr>
            <a:xfrm>
              <a:off x="0" y="2971800"/>
              <a:ext cx="9010650" cy="895350"/>
            </a:xfrm>
            <a:prstGeom prst="snip1Rect">
              <a:avLst/>
            </a:prstGeom>
            <a:solidFill>
              <a:srgbClr val="FEFFFD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" name="Título 1"/>
            <p:cNvSpPr txBox="1">
              <a:spLocks/>
            </p:cNvSpPr>
            <p:nvPr/>
          </p:nvSpPr>
          <p:spPr>
            <a:xfrm>
              <a:off x="1524000" y="3039191"/>
              <a:ext cx="9144000" cy="7708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_tradnl" b="1" i="1" dirty="0" smtClean="0">
                  <a:solidFill>
                    <a:srgbClr val="0000FF"/>
                  </a:solidFill>
                  <a:latin typeface="Arial Narrow" pitchFamily="34" charset="0"/>
                </a:rPr>
                <a:t>  Villa Frei</a:t>
              </a:r>
              <a:endParaRPr lang="es-ES_tradnl" b="1" i="1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0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413385" y="347980"/>
            <a:ext cx="11224260" cy="6279357"/>
            <a:chOff x="413385" y="347980"/>
            <a:chExt cx="11224260" cy="6279357"/>
          </a:xfrm>
        </p:grpSpPr>
        <p:pic>
          <p:nvPicPr>
            <p:cNvPr id="4" name="Imagen 3" descr="Resultado de imagen para IMAGENES CHILOE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85" y="347980"/>
              <a:ext cx="5612130" cy="2961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 descr="Resultado de imagen para IMAGENES CHILOE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8" r="9210"/>
            <a:stretch/>
          </p:blipFill>
          <p:spPr bwMode="auto">
            <a:xfrm>
              <a:off x="4324350" y="3143249"/>
              <a:ext cx="4545273" cy="3484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 descr="Imagen relacionada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0" r="8774"/>
            <a:stretch/>
          </p:blipFill>
          <p:spPr bwMode="auto">
            <a:xfrm>
              <a:off x="7505700" y="3143249"/>
              <a:ext cx="4131945" cy="3484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n 8" descr="Resultado de imagen para IMAGENES CHILOE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963" y="347980"/>
              <a:ext cx="6241682" cy="2795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 descr="Resultado de imagen para IMAGENES CHILOE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0" t="-1" r="12974" b="1587"/>
            <a:stretch/>
          </p:blipFill>
          <p:spPr bwMode="auto">
            <a:xfrm>
              <a:off x="413385" y="3124198"/>
              <a:ext cx="4063366" cy="34981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Imagen 11" descr="Resultado de imagen para IMAGENES CHILO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35" y="1324610"/>
            <a:ext cx="5612130" cy="42087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Agrupar 12"/>
          <p:cNvGrpSpPr/>
          <p:nvPr/>
        </p:nvGrpSpPr>
        <p:grpSpPr>
          <a:xfrm>
            <a:off x="0" y="2981325"/>
            <a:ext cx="3643313" cy="895350"/>
            <a:chOff x="0" y="2971800"/>
            <a:chExt cx="10668000" cy="895350"/>
          </a:xfrm>
        </p:grpSpPr>
        <p:sp>
          <p:nvSpPr>
            <p:cNvPr id="14" name="Recortar rectángulo de esquina sencilla 13"/>
            <p:cNvSpPr/>
            <p:nvPr/>
          </p:nvSpPr>
          <p:spPr>
            <a:xfrm>
              <a:off x="0" y="2971800"/>
              <a:ext cx="9010650" cy="895350"/>
            </a:xfrm>
            <a:prstGeom prst="snip1Rect">
              <a:avLst/>
            </a:prstGeom>
            <a:solidFill>
              <a:srgbClr val="FEFFFD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1524000" y="3039191"/>
              <a:ext cx="9144000" cy="7708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_tradnl" b="1" i="1" dirty="0" smtClean="0">
                  <a:solidFill>
                    <a:srgbClr val="0000FF"/>
                  </a:solidFill>
                  <a:latin typeface="Arial Narrow" pitchFamily="34" charset="0"/>
                </a:rPr>
                <a:t>  Chiloé</a:t>
              </a:r>
              <a:endParaRPr lang="es-ES_tradnl" b="1" i="1" dirty="0">
                <a:solidFill>
                  <a:srgbClr val="0000FF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8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</TotalTime>
  <Words>1116</Words>
  <Application>Microsoft Office PowerPoint</Application>
  <PresentationFormat>Personalizado</PresentationFormat>
  <Paragraphs>119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Títulos de diapositiva</vt:lpstr>
      </vt:variant>
      <vt:variant>
        <vt:i4>42</vt:i4>
      </vt:variant>
    </vt:vector>
  </HeadingPairs>
  <TitlesOfParts>
    <vt:vector size="51" baseType="lpstr">
      <vt:lpstr>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CULTURA, ECONOMÍA Y VIDA BARRIAL</vt:lpstr>
      <vt:lpstr>BARRIOS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CARACTERÍSTICAS COMUNES</vt:lpstr>
      <vt:lpstr>  Sistemas complejos distintivos</vt:lpstr>
      <vt:lpstr>Presentación de PowerPoint</vt:lpstr>
      <vt:lpstr>  Lo que consiguen: </vt:lpstr>
      <vt:lpstr>Presentación de PowerPoint</vt:lpstr>
      <vt:lpstr>Presentación de PowerPoint</vt:lpstr>
      <vt:lpstr>Presentación de PowerPoint</vt:lpstr>
      <vt:lpstr>  Desarrollo barrial, entre el comercio y la cultura. </vt:lpstr>
      <vt:lpstr>¿QUÉ MOSTRAMOS CUANDO NOS MOSTRAMOS?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¿TENEMOS LOS «INGREDIENTES» PARA LLEGAR A SER UN BARRIO DISTINGUIDO Y QUE DISTINGA?</vt:lpstr>
      <vt:lpstr>¿Y LAS GANAS PARA CONTRIBUIR A LOGRARLO?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NUEVOS VALORES PODEMOS DESARROLLAR , COOPERANDO EN RED CON LO MEJOR DE LO NUESTRO?</vt:lpstr>
      <vt:lpstr>APOYOS…</vt:lpstr>
      <vt:lpstr>APOYOS…</vt:lpstr>
      <vt:lpstr>APOYOS…</vt:lpstr>
      <vt:lpstr>APOYOS…</vt:lpstr>
      <vt:lpstr>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IDENTIDAD DE BARRIO</dc:title>
  <dc:creator>Usuario de Microsoft Office</dc:creator>
  <cp:lastModifiedBy>Carlos</cp:lastModifiedBy>
  <cp:revision>54</cp:revision>
  <dcterms:created xsi:type="dcterms:W3CDTF">2017-04-04T15:22:46Z</dcterms:created>
  <dcterms:modified xsi:type="dcterms:W3CDTF">2017-04-20T12:13:11Z</dcterms:modified>
</cp:coreProperties>
</file>